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2.xml" ContentType="application/vnd.openxmlformats-officedocument.drawingml.chart+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2.xml" ContentType="application/vnd.openxmlformats-officedocument.presentationml.notesSlide+xml"/>
  <Override PartName="/ppt/charts/chart3.xml" ContentType="application/vnd.openxmlformats-officedocument.drawingml.chart+xml"/>
  <Override PartName="/ppt/notesSlides/notesSlide1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4.xml" ContentType="application/vnd.openxmlformats-officedocument.presentationml.notesSlide+xml"/>
  <Override PartName="/ppt/charts/chart4.xml" ContentType="application/vnd.openxmlformats-officedocument.drawingml.chart+xml"/>
  <Override PartName="/ppt/notesSlides/notesSlide15.xml" ContentType="application/vnd.openxmlformats-officedocument.presentationml.notesSlide+xml"/>
  <Override PartName="/ppt/charts/chart5.xml" ContentType="application/vnd.openxmlformats-officedocument.drawingml.chart+xml"/>
  <Override PartName="/ppt/notesSlides/notesSlide16.xml" ContentType="application/vnd.openxmlformats-officedocument.presentationml.notesSlide+xml"/>
  <Override PartName="/ppt/charts/chart6.xml" ContentType="application/vnd.openxmlformats-officedocument.drawingml.chart+xml"/>
  <Override PartName="/ppt/notesSlides/notesSlide17.xml" ContentType="application/vnd.openxmlformats-officedocument.presentationml.notesSlide+xml"/>
  <Override PartName="/ppt/charts/chart7.xml" ContentType="application/vnd.openxmlformats-officedocument.drawingml.chart+xml"/>
  <Override PartName="/ppt/notesSlides/notesSlide18.xml" ContentType="application/vnd.openxmlformats-officedocument.presentationml.notesSlide+xml"/>
  <Override PartName="/ppt/charts/chart8.xml" ContentType="application/vnd.openxmlformats-officedocument.drawingml.chart+xml"/>
  <Override PartName="/ppt/notesSlides/notesSlide19.xml" ContentType="application/vnd.openxmlformats-officedocument.presentationml.notesSlide+xml"/>
  <Override PartName="/ppt/charts/chart9.xml" ContentType="application/vnd.openxmlformats-officedocument.drawingml.chart+xml"/>
  <Override PartName="/ppt/notesSlides/notesSlide2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1.xml" ContentType="application/vnd.openxmlformats-officedocument.presentationml.notesSlide+xml"/>
  <Override PartName="/ppt/charts/chart10.xml" ContentType="application/vnd.openxmlformats-officedocument.drawingml.chart+xml"/>
  <Override PartName="/ppt/notesSlides/notesSlide22.xml" ContentType="application/vnd.openxmlformats-officedocument.presentationml.notesSlide+xml"/>
  <Override PartName="/ppt/charts/chart11.xml" ContentType="application/vnd.openxmlformats-officedocument.drawingml.chart+xml"/>
  <Override PartName="/ppt/notesSlides/notesSlide23.xml" ContentType="application/vnd.openxmlformats-officedocument.presentationml.notesSlide+xml"/>
  <Override PartName="/ppt/charts/chart12.xml" ContentType="application/vnd.openxmlformats-officedocument.drawingml.chart+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33"/>
  </p:notesMasterIdLst>
  <p:sldIdLst>
    <p:sldId id="256" r:id="rId2"/>
    <p:sldId id="258" r:id="rId3"/>
    <p:sldId id="260" r:id="rId4"/>
    <p:sldId id="290" r:id="rId5"/>
    <p:sldId id="289" r:id="rId6"/>
    <p:sldId id="286" r:id="rId7"/>
    <p:sldId id="263" r:id="rId8"/>
    <p:sldId id="264" r:id="rId9"/>
    <p:sldId id="257" r:id="rId10"/>
    <p:sldId id="265" r:id="rId11"/>
    <p:sldId id="269" r:id="rId12"/>
    <p:sldId id="294" r:id="rId13"/>
    <p:sldId id="268" r:id="rId14"/>
    <p:sldId id="296" r:id="rId15"/>
    <p:sldId id="270" r:id="rId16"/>
    <p:sldId id="306" r:id="rId17"/>
    <p:sldId id="272" r:id="rId18"/>
    <p:sldId id="273" r:id="rId19"/>
    <p:sldId id="300" r:id="rId20"/>
    <p:sldId id="275" r:id="rId21"/>
    <p:sldId id="277" r:id="rId22"/>
    <p:sldId id="293" r:id="rId23"/>
    <p:sldId id="297" r:id="rId24"/>
    <p:sldId id="280" r:id="rId25"/>
    <p:sldId id="281" r:id="rId26"/>
    <p:sldId id="299" r:id="rId27"/>
    <p:sldId id="282" r:id="rId28"/>
    <p:sldId id="283" r:id="rId29"/>
    <p:sldId id="285" r:id="rId30"/>
    <p:sldId id="295" r:id="rId31"/>
    <p:sldId id="305"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343" autoAdjust="0"/>
    <p:restoredTop sz="60747" autoAdjust="0"/>
  </p:normalViewPr>
  <p:slideViewPr>
    <p:cSldViewPr>
      <p:cViewPr>
        <p:scale>
          <a:sx n="70" d="100"/>
          <a:sy n="70" d="100"/>
        </p:scale>
        <p:origin x="-1476" y="318"/>
      </p:cViewPr>
      <p:guideLst>
        <p:guide orient="horz" pos="2160"/>
        <p:guide pos="2880"/>
      </p:guideLst>
    </p:cSldViewPr>
  </p:slideViewPr>
  <p:notesTextViewPr>
    <p:cViewPr>
      <p:scale>
        <a:sx n="1" d="1"/>
        <a:sy n="1" d="1"/>
      </p:scale>
      <p:origin x="0" y="0"/>
    </p:cViewPr>
  </p:notesTextViewPr>
  <p:sorterViewPr>
    <p:cViewPr>
      <p:scale>
        <a:sx n="90" d="100"/>
        <a:sy n="90" d="100"/>
      </p:scale>
      <p:origin x="0" y="67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1" Type="http://schemas.openxmlformats.org/officeDocument/2006/relationships/oleObject" Target="file:///C:\Users\Michelle.LINKEDTRAINING\Desktop\EDRMS%20Influence%20campaign\Results\Graphed%20Results%20of%20Cross%20Tabulations.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Users\Michelle.LINKEDTRAINING\Desktop\EDRMS%20Influence%20campaign\Results\Graphed%20Results%20of%20Cross%20Tabulations.xlsx" TargetMode="External"/></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9.xml.rels><?xml version="1.0" encoding="UTF-8" standalone="yes"?>
<Relationships xmlns="http://schemas.openxmlformats.org/package/2006/relationships"><Relationship Id="rId1" Type="http://schemas.openxmlformats.org/officeDocument/2006/relationships/oleObject" Target="file:///C:\Users\Michelle.LINKEDTRAINING\Desktop\EDRMS%20Influence%20campaign\Results\Graphed%20Results%20of%20Cross%20Tabulation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A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invertIfNegative val="0"/>
          <c:cat>
            <c:strRef>
              <c:f>Demographics!$A$4:$A$10</c:f>
              <c:strCache>
                <c:ptCount val="7"/>
                <c:pt idx="0">
                  <c:v>&lt;200</c:v>
                </c:pt>
                <c:pt idx="1">
                  <c:v>&lt;500</c:v>
                </c:pt>
                <c:pt idx="2">
                  <c:v>&lt;1000</c:v>
                </c:pt>
                <c:pt idx="3">
                  <c:v>&lt;5000</c:v>
                </c:pt>
                <c:pt idx="4">
                  <c:v>&lt;10000</c:v>
                </c:pt>
                <c:pt idx="5">
                  <c:v>&lt;20000</c:v>
                </c:pt>
                <c:pt idx="6">
                  <c:v>&gt;20000</c:v>
                </c:pt>
              </c:strCache>
            </c:strRef>
          </c:cat>
          <c:val>
            <c:numRef>
              <c:f>Demographics!$C$4:$C$10</c:f>
              <c:numCache>
                <c:formatCode>0%</c:formatCode>
                <c:ptCount val="7"/>
                <c:pt idx="0">
                  <c:v>0.38317757009345793</c:v>
                </c:pt>
                <c:pt idx="1">
                  <c:v>0.29906542056074764</c:v>
                </c:pt>
                <c:pt idx="2">
                  <c:v>0.12149532710280374</c:v>
                </c:pt>
                <c:pt idx="3">
                  <c:v>0.14953271028037382</c:v>
                </c:pt>
                <c:pt idx="4">
                  <c:v>3.7383177570093455E-2</c:v>
                </c:pt>
                <c:pt idx="5">
                  <c:v>0</c:v>
                </c:pt>
                <c:pt idx="6">
                  <c:v>9.3457943925233638E-3</c:v>
                </c:pt>
              </c:numCache>
            </c:numRef>
          </c:val>
        </c:ser>
        <c:dLbls>
          <c:showLegendKey val="0"/>
          <c:showVal val="1"/>
          <c:showCatName val="0"/>
          <c:showSerName val="0"/>
          <c:showPercent val="0"/>
          <c:showBubbleSize val="0"/>
        </c:dLbls>
        <c:gapWidth val="150"/>
        <c:overlap val="-25"/>
        <c:axId val="31630848"/>
        <c:axId val="31632384"/>
      </c:barChart>
      <c:catAx>
        <c:axId val="31630848"/>
        <c:scaling>
          <c:orientation val="minMax"/>
        </c:scaling>
        <c:delete val="0"/>
        <c:axPos val="b"/>
        <c:majorTickMark val="none"/>
        <c:minorTickMark val="none"/>
        <c:tickLblPos val="nextTo"/>
        <c:crossAx val="31632384"/>
        <c:crosses val="autoZero"/>
        <c:auto val="1"/>
        <c:lblAlgn val="ctr"/>
        <c:lblOffset val="100"/>
        <c:noMultiLvlLbl val="0"/>
      </c:catAx>
      <c:valAx>
        <c:axId val="31632384"/>
        <c:scaling>
          <c:orientation val="minMax"/>
          <c:max val="0.5"/>
        </c:scaling>
        <c:delete val="1"/>
        <c:axPos val="l"/>
        <c:numFmt formatCode="0%" sourceLinked="1"/>
        <c:majorTickMark val="none"/>
        <c:minorTickMark val="none"/>
        <c:tickLblPos val="nextTo"/>
        <c:crossAx val="31630848"/>
        <c:crosses val="autoZero"/>
        <c:crossBetween val="between"/>
        <c:majorUnit val="0.1"/>
      </c:valAx>
    </c:plotArea>
    <c:plotVisOnly val="1"/>
    <c:dispBlanksAs val="gap"/>
    <c:showDLblsOverMax val="0"/>
  </c:chart>
  <c:txPr>
    <a:bodyPr/>
    <a:lstStyle/>
    <a:p>
      <a:pPr>
        <a:defRPr sz="18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A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v>Ongoing Support Model</c:v>
          </c:tx>
          <c:invertIfNegative val="0"/>
          <c:cat>
            <c:strRef>
              <c:f>(Embed!$A$23,Embed!$A$24,Embed!$A$25,Embed!$A$26,Embed!$A$30,Embed!$A$31,Embed!$A$32)</c:f>
              <c:strCache>
                <c:ptCount val="7"/>
                <c:pt idx="0">
                  <c:v>Refresher training</c:v>
                </c:pt>
                <c:pt idx="1">
                  <c:v>Help Guides</c:v>
                </c:pt>
                <c:pt idx="2">
                  <c:v>Help Desk</c:v>
                </c:pt>
                <c:pt idx="3">
                  <c:v>Superusers</c:v>
                </c:pt>
                <c:pt idx="4">
                  <c:v>eLearning</c:v>
                </c:pt>
                <c:pt idx="5">
                  <c:v>Planned Consultations </c:v>
                </c:pt>
                <c:pt idx="6">
                  <c:v>Business analyst </c:v>
                </c:pt>
              </c:strCache>
            </c:strRef>
          </c:cat>
          <c:val>
            <c:numRef>
              <c:f>(Embed!$D$23,Embed!$D$24,Embed!$D$25,Embed!$D$26,Embed!$D$30,Embed!$D$31,Embed!$D$32)</c:f>
              <c:numCache>
                <c:formatCode>0%</c:formatCode>
                <c:ptCount val="7"/>
                <c:pt idx="0">
                  <c:v>0.65</c:v>
                </c:pt>
                <c:pt idx="1">
                  <c:v>0.6333333333333333</c:v>
                </c:pt>
                <c:pt idx="2">
                  <c:v>0.6166666666666667</c:v>
                </c:pt>
                <c:pt idx="3">
                  <c:v>0.55000000000000004</c:v>
                </c:pt>
                <c:pt idx="4">
                  <c:v>0.23333333333333334</c:v>
                </c:pt>
                <c:pt idx="5">
                  <c:v>0.2</c:v>
                </c:pt>
                <c:pt idx="6">
                  <c:v>0.15</c:v>
                </c:pt>
              </c:numCache>
            </c:numRef>
          </c:val>
        </c:ser>
        <c:ser>
          <c:idx val="1"/>
          <c:order val="1"/>
          <c:tx>
            <c:v>Success Rate</c:v>
          </c:tx>
          <c:invertIfNegative val="0"/>
          <c:cat>
            <c:strRef>
              <c:f>(Embed!$A$23,Embed!$A$24,Embed!$A$25,Embed!$A$26,Embed!$A$30,Embed!$A$31,Embed!$A$32)</c:f>
              <c:strCache>
                <c:ptCount val="7"/>
                <c:pt idx="0">
                  <c:v>Refresher training</c:v>
                </c:pt>
                <c:pt idx="1">
                  <c:v>Help Guides</c:v>
                </c:pt>
                <c:pt idx="2">
                  <c:v>Help Desk</c:v>
                </c:pt>
                <c:pt idx="3">
                  <c:v>Superusers</c:v>
                </c:pt>
                <c:pt idx="4">
                  <c:v>eLearning</c:v>
                </c:pt>
                <c:pt idx="5">
                  <c:v>Planned Consultations </c:v>
                </c:pt>
                <c:pt idx="6">
                  <c:v>Business analyst </c:v>
                </c:pt>
              </c:strCache>
            </c:strRef>
          </c:cat>
          <c:val>
            <c:numRef>
              <c:f>(Embed!$E$23,Embed!$E$24,Embed!$E$25,Embed!$E$26,Embed!$E$30,Embed!$E$31,Embed!$E$32)</c:f>
              <c:numCache>
                <c:formatCode>0%</c:formatCode>
                <c:ptCount val="7"/>
                <c:pt idx="0">
                  <c:v>0.82978723404255317</c:v>
                </c:pt>
                <c:pt idx="1">
                  <c:v>0.80851063829787229</c:v>
                </c:pt>
                <c:pt idx="2">
                  <c:v>0.78723404255319152</c:v>
                </c:pt>
                <c:pt idx="3">
                  <c:v>0.84615384615384615</c:v>
                </c:pt>
                <c:pt idx="4">
                  <c:v>0.93333333333333335</c:v>
                </c:pt>
                <c:pt idx="5">
                  <c:v>0.92307692307692313</c:v>
                </c:pt>
                <c:pt idx="6">
                  <c:v>0.9</c:v>
                </c:pt>
              </c:numCache>
            </c:numRef>
          </c:val>
        </c:ser>
        <c:dLbls>
          <c:showLegendKey val="0"/>
          <c:showVal val="0"/>
          <c:showCatName val="0"/>
          <c:showSerName val="0"/>
          <c:showPercent val="0"/>
          <c:showBubbleSize val="0"/>
        </c:dLbls>
        <c:gapWidth val="150"/>
        <c:axId val="47997696"/>
        <c:axId val="47999232"/>
      </c:barChart>
      <c:catAx>
        <c:axId val="47997696"/>
        <c:scaling>
          <c:orientation val="minMax"/>
        </c:scaling>
        <c:delete val="0"/>
        <c:axPos val="b"/>
        <c:majorTickMark val="out"/>
        <c:minorTickMark val="none"/>
        <c:tickLblPos val="nextTo"/>
        <c:crossAx val="47999232"/>
        <c:crosses val="autoZero"/>
        <c:auto val="1"/>
        <c:lblAlgn val="ctr"/>
        <c:lblOffset val="100"/>
        <c:noMultiLvlLbl val="0"/>
      </c:catAx>
      <c:valAx>
        <c:axId val="47999232"/>
        <c:scaling>
          <c:orientation val="minMax"/>
        </c:scaling>
        <c:delete val="0"/>
        <c:axPos val="l"/>
        <c:majorGridlines/>
        <c:numFmt formatCode="0%" sourceLinked="1"/>
        <c:majorTickMark val="out"/>
        <c:minorTickMark val="none"/>
        <c:tickLblPos val="nextTo"/>
        <c:crossAx val="47997696"/>
        <c:crosses val="autoZero"/>
        <c:crossBetween val="between"/>
      </c:valAx>
    </c:plotArea>
    <c:legend>
      <c:legendPos val="t"/>
      <c:layout/>
      <c:overlay val="0"/>
    </c:legend>
    <c:plotVisOnly val="1"/>
    <c:dispBlanksAs val="gap"/>
    <c:showDLblsOverMax val="0"/>
  </c:chart>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AU"/>
  <c:roundedCorners val="0"/>
  <mc:AlternateContent xmlns:mc="http://schemas.openxmlformats.org/markup-compatibility/2006">
    <mc:Choice xmlns:c14="http://schemas.microsoft.com/office/drawing/2007/8/2/chart" Requires="c14">
      <c14:style val="110"/>
    </mc:Choice>
    <mc:Fallback>
      <c:style val="10"/>
    </mc:Fallback>
  </mc:AlternateContent>
  <c:chart>
    <c:autoTitleDeleted val="1"/>
    <c:plotArea>
      <c:layout/>
      <c:radarChart>
        <c:radarStyle val="marker"/>
        <c:varyColors val="0"/>
        <c:ser>
          <c:idx val="0"/>
          <c:order val="0"/>
          <c:tx>
            <c:strRef>
              <c:f>'29'!$L$3</c:f>
              <c:strCache>
                <c:ptCount val="1"/>
                <c:pt idx="0">
                  <c:v>Success if prior</c:v>
                </c:pt>
              </c:strCache>
            </c:strRef>
          </c:tx>
          <c:cat>
            <c:strRef>
              <c:f>'29'!$K$4:$K$10</c:f>
              <c:strCache>
                <c:ptCount val="7"/>
                <c:pt idx="0">
                  <c:v>Change management strategy</c:v>
                </c:pt>
                <c:pt idx="1">
                  <c:v>External consultants (non-vendor)</c:v>
                </c:pt>
                <c:pt idx="2">
                  <c:v>Closing the shared drive</c:v>
                </c:pt>
                <c:pt idx="3">
                  <c:v>Pilot programme</c:v>
                </c:pt>
                <c:pt idx="4">
                  <c:v>Communications strategy</c:v>
                </c:pt>
                <c:pt idx="5">
                  <c:v>External consultants (vendor)</c:v>
                </c:pt>
                <c:pt idx="6">
                  <c:v>Training strategy</c:v>
                </c:pt>
              </c:strCache>
            </c:strRef>
          </c:cat>
          <c:val>
            <c:numRef>
              <c:f>'29'!$L$4:$L$10</c:f>
              <c:numCache>
                <c:formatCode>0.00%</c:formatCode>
                <c:ptCount val="7"/>
                <c:pt idx="0">
                  <c:v>0.83799999999999997</c:v>
                </c:pt>
                <c:pt idx="1">
                  <c:v>0.80800000000000005</c:v>
                </c:pt>
                <c:pt idx="2">
                  <c:v>0.92900000000000005</c:v>
                </c:pt>
                <c:pt idx="3">
                  <c:v>0.75</c:v>
                </c:pt>
                <c:pt idx="4">
                  <c:v>0.78</c:v>
                </c:pt>
                <c:pt idx="5">
                  <c:v>0.74299999999999999</c:v>
                </c:pt>
                <c:pt idx="6">
                  <c:v>0.75</c:v>
                </c:pt>
              </c:numCache>
            </c:numRef>
          </c:val>
        </c:ser>
        <c:dLbls>
          <c:showLegendKey val="0"/>
          <c:showVal val="0"/>
          <c:showCatName val="0"/>
          <c:showSerName val="0"/>
          <c:showPercent val="0"/>
          <c:showBubbleSize val="0"/>
        </c:dLbls>
        <c:axId val="46664320"/>
        <c:axId val="46666112"/>
      </c:radarChart>
      <c:catAx>
        <c:axId val="46664320"/>
        <c:scaling>
          <c:orientation val="minMax"/>
        </c:scaling>
        <c:delete val="0"/>
        <c:axPos val="b"/>
        <c:majorGridlines/>
        <c:majorTickMark val="none"/>
        <c:minorTickMark val="none"/>
        <c:tickLblPos val="nextTo"/>
        <c:txPr>
          <a:bodyPr/>
          <a:lstStyle/>
          <a:p>
            <a:pPr>
              <a:defRPr sz="1400"/>
            </a:pPr>
            <a:endParaRPr lang="en-US"/>
          </a:p>
        </c:txPr>
        <c:crossAx val="46666112"/>
        <c:crosses val="autoZero"/>
        <c:auto val="1"/>
        <c:lblAlgn val="ctr"/>
        <c:lblOffset val="100"/>
        <c:noMultiLvlLbl val="0"/>
      </c:catAx>
      <c:valAx>
        <c:axId val="46666112"/>
        <c:scaling>
          <c:orientation val="minMax"/>
        </c:scaling>
        <c:delete val="0"/>
        <c:axPos val="l"/>
        <c:majorGridlines/>
        <c:numFmt formatCode="0.00%" sourceLinked="1"/>
        <c:majorTickMark val="out"/>
        <c:minorTickMark val="none"/>
        <c:tickLblPos val="nextTo"/>
        <c:crossAx val="46664320"/>
        <c:crosses val="autoZero"/>
        <c:crossBetween val="between"/>
        <c:majorUnit val="0.1"/>
        <c:minorUnit val="2.0000000000000004E-2"/>
      </c:valAx>
    </c:plotArea>
    <c:legend>
      <c:legendPos val="r"/>
      <c:layout/>
      <c:overlay val="0"/>
    </c:legend>
    <c:plotVisOnly val="1"/>
    <c:dispBlanksAs val="gap"/>
    <c:showDLblsOverMax val="0"/>
  </c:chart>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AU"/>
  <c:roundedCorners val="0"/>
  <mc:AlternateContent xmlns:mc="http://schemas.openxmlformats.org/markup-compatibility/2006">
    <mc:Choice xmlns:c14="http://schemas.microsoft.com/office/drawing/2007/8/2/chart" Requires="c14">
      <c14:style val="110"/>
    </mc:Choice>
    <mc:Fallback>
      <c:style val="10"/>
    </mc:Fallback>
  </mc:AlternateContent>
  <c:chart>
    <c:autoTitleDeleted val="1"/>
    <c:plotArea>
      <c:layout/>
      <c:radarChart>
        <c:radarStyle val="marker"/>
        <c:varyColors val="0"/>
        <c:ser>
          <c:idx val="0"/>
          <c:order val="0"/>
          <c:tx>
            <c:strRef>
              <c:f>'29'!$L$3</c:f>
              <c:strCache>
                <c:ptCount val="1"/>
                <c:pt idx="0">
                  <c:v>Success if prior</c:v>
                </c:pt>
              </c:strCache>
            </c:strRef>
          </c:tx>
          <c:cat>
            <c:strRef>
              <c:f>'29'!$K$4:$K$10</c:f>
              <c:strCache>
                <c:ptCount val="7"/>
                <c:pt idx="0">
                  <c:v>Change management strategy</c:v>
                </c:pt>
                <c:pt idx="1">
                  <c:v>External consultants (non-vendor)</c:v>
                </c:pt>
                <c:pt idx="2">
                  <c:v>Closing the shared drive</c:v>
                </c:pt>
                <c:pt idx="3">
                  <c:v>Pilot programme</c:v>
                </c:pt>
                <c:pt idx="4">
                  <c:v>Communications strategy</c:v>
                </c:pt>
                <c:pt idx="5">
                  <c:v>External consultants (vendor)</c:v>
                </c:pt>
                <c:pt idx="6">
                  <c:v>Training strategy</c:v>
                </c:pt>
              </c:strCache>
            </c:strRef>
          </c:cat>
          <c:val>
            <c:numRef>
              <c:f>'29'!$L$4:$L$10</c:f>
              <c:numCache>
                <c:formatCode>0.00%</c:formatCode>
                <c:ptCount val="7"/>
                <c:pt idx="0">
                  <c:v>0.83799999999999997</c:v>
                </c:pt>
                <c:pt idx="1">
                  <c:v>0.80800000000000005</c:v>
                </c:pt>
                <c:pt idx="2">
                  <c:v>0.92900000000000005</c:v>
                </c:pt>
                <c:pt idx="3">
                  <c:v>0.75</c:v>
                </c:pt>
                <c:pt idx="4">
                  <c:v>0.78</c:v>
                </c:pt>
                <c:pt idx="5">
                  <c:v>0.74299999999999999</c:v>
                </c:pt>
                <c:pt idx="6">
                  <c:v>0.75</c:v>
                </c:pt>
              </c:numCache>
            </c:numRef>
          </c:val>
        </c:ser>
        <c:ser>
          <c:idx val="1"/>
          <c:order val="1"/>
          <c:tx>
            <c:strRef>
              <c:f>'29'!$M$3</c:f>
              <c:strCache>
                <c:ptCount val="1"/>
                <c:pt idx="0">
                  <c:v>Success if post</c:v>
                </c:pt>
              </c:strCache>
            </c:strRef>
          </c:tx>
          <c:cat>
            <c:strRef>
              <c:f>'29'!$K$4:$K$10</c:f>
              <c:strCache>
                <c:ptCount val="7"/>
                <c:pt idx="0">
                  <c:v>Change management strategy</c:v>
                </c:pt>
                <c:pt idx="1">
                  <c:v>External consultants (non-vendor)</c:v>
                </c:pt>
                <c:pt idx="2">
                  <c:v>Closing the shared drive</c:v>
                </c:pt>
                <c:pt idx="3">
                  <c:v>Pilot programme</c:v>
                </c:pt>
                <c:pt idx="4">
                  <c:v>Communications strategy</c:v>
                </c:pt>
                <c:pt idx="5">
                  <c:v>External consultants (vendor)</c:v>
                </c:pt>
                <c:pt idx="6">
                  <c:v>Training strategy</c:v>
                </c:pt>
              </c:strCache>
            </c:strRef>
          </c:cat>
          <c:val>
            <c:numRef>
              <c:f>'29'!$M$4:$M$10</c:f>
              <c:numCache>
                <c:formatCode>0.00%</c:formatCode>
                <c:ptCount val="7"/>
                <c:pt idx="0">
                  <c:v>0.5</c:v>
                </c:pt>
                <c:pt idx="1">
                  <c:v>0.5</c:v>
                </c:pt>
                <c:pt idx="2">
                  <c:v>0.73699999999999999</c:v>
                </c:pt>
                <c:pt idx="3">
                  <c:v>0.57099999999999995</c:v>
                </c:pt>
                <c:pt idx="4">
                  <c:v>0.61499999999999999</c:v>
                </c:pt>
                <c:pt idx="5">
                  <c:v>0.625</c:v>
                </c:pt>
                <c:pt idx="6">
                  <c:v>0.66700000000000004</c:v>
                </c:pt>
              </c:numCache>
            </c:numRef>
          </c:val>
        </c:ser>
        <c:dLbls>
          <c:showLegendKey val="0"/>
          <c:showVal val="0"/>
          <c:showCatName val="0"/>
          <c:showSerName val="0"/>
          <c:showPercent val="0"/>
          <c:showBubbleSize val="0"/>
        </c:dLbls>
        <c:axId val="46901888"/>
        <c:axId val="139902976"/>
      </c:radarChart>
      <c:catAx>
        <c:axId val="46901888"/>
        <c:scaling>
          <c:orientation val="minMax"/>
        </c:scaling>
        <c:delete val="0"/>
        <c:axPos val="b"/>
        <c:majorGridlines/>
        <c:majorTickMark val="none"/>
        <c:minorTickMark val="none"/>
        <c:tickLblPos val="nextTo"/>
        <c:txPr>
          <a:bodyPr/>
          <a:lstStyle/>
          <a:p>
            <a:pPr>
              <a:defRPr sz="1400"/>
            </a:pPr>
            <a:endParaRPr lang="en-US"/>
          </a:p>
        </c:txPr>
        <c:crossAx val="139902976"/>
        <c:crosses val="autoZero"/>
        <c:auto val="1"/>
        <c:lblAlgn val="ctr"/>
        <c:lblOffset val="100"/>
        <c:noMultiLvlLbl val="0"/>
      </c:catAx>
      <c:valAx>
        <c:axId val="139902976"/>
        <c:scaling>
          <c:orientation val="minMax"/>
        </c:scaling>
        <c:delete val="0"/>
        <c:axPos val="l"/>
        <c:majorGridlines/>
        <c:numFmt formatCode="0.00%" sourceLinked="1"/>
        <c:majorTickMark val="out"/>
        <c:minorTickMark val="none"/>
        <c:tickLblPos val="nextTo"/>
        <c:crossAx val="46901888"/>
        <c:crosses val="autoZero"/>
        <c:crossBetween val="between"/>
        <c:majorUnit val="0.1"/>
        <c:minorUnit val="2.0000000000000004E-2"/>
      </c:valAx>
    </c:plotArea>
    <c:legend>
      <c:legendPos val="r"/>
      <c:layout/>
      <c:overlay val="0"/>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A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v>Team Composition</c:v>
          </c:tx>
          <c:invertIfNegative val="0"/>
          <c:cat>
            <c:strRef>
              <c:f>(Plan!$M$94,Plan!$M$96,Plan!$M$98,Plan!$M$100,Plan!$M$102,Plan!$M$104,Plan!$M$106,Plan!$M$108)</c:f>
              <c:strCache>
                <c:ptCount val="8"/>
                <c:pt idx="0">
                  <c:v>Project Manager</c:v>
                </c:pt>
                <c:pt idx="1">
                  <c:v>Record Manager</c:v>
                </c:pt>
                <c:pt idx="2">
                  <c:v>IT Person</c:v>
                </c:pt>
                <c:pt idx="3">
                  <c:v>IT Manager</c:v>
                </c:pt>
                <c:pt idx="4">
                  <c:v>EDRMS Manager</c:v>
                </c:pt>
                <c:pt idx="5">
                  <c:v>Change Manager</c:v>
                </c:pt>
                <c:pt idx="6">
                  <c:v>L&amp;D/ Training Manager</c:v>
                </c:pt>
                <c:pt idx="7">
                  <c:v>Business Representative</c:v>
                </c:pt>
              </c:strCache>
            </c:strRef>
          </c:cat>
          <c:val>
            <c:numRef>
              <c:f>(Plan!$P$94,Plan!$P$96,Plan!$P$98,Plan!$P$100,Plan!$P$102,Plan!$P$104,Plan!$P$106,Plan!$P$108)</c:f>
              <c:numCache>
                <c:formatCode>0.00%</c:formatCode>
                <c:ptCount val="8"/>
                <c:pt idx="0">
                  <c:v>0.83333333333333337</c:v>
                </c:pt>
                <c:pt idx="1">
                  <c:v>0.83333333333333337</c:v>
                </c:pt>
                <c:pt idx="2">
                  <c:v>0.65</c:v>
                </c:pt>
                <c:pt idx="3">
                  <c:v>0.56666666666666665</c:v>
                </c:pt>
                <c:pt idx="4">
                  <c:v>0.45</c:v>
                </c:pt>
                <c:pt idx="5">
                  <c:v>0.35</c:v>
                </c:pt>
                <c:pt idx="6">
                  <c:v>0.31666666666666665</c:v>
                </c:pt>
                <c:pt idx="7">
                  <c:v>0.23333333333333334</c:v>
                </c:pt>
              </c:numCache>
            </c:numRef>
          </c:val>
        </c:ser>
        <c:ser>
          <c:idx val="1"/>
          <c:order val="1"/>
          <c:tx>
            <c:v>Project Success</c:v>
          </c:tx>
          <c:invertIfNegative val="0"/>
          <c:cat>
            <c:strRef>
              <c:f>(Plan!$M$94,Plan!$M$96,Plan!$M$98,Plan!$M$100,Plan!$M$102,Plan!$M$104,Plan!$M$106,Plan!$M$108)</c:f>
              <c:strCache>
                <c:ptCount val="8"/>
                <c:pt idx="0">
                  <c:v>Project Manager</c:v>
                </c:pt>
                <c:pt idx="1">
                  <c:v>Record Manager</c:v>
                </c:pt>
                <c:pt idx="2">
                  <c:v>IT Person</c:v>
                </c:pt>
                <c:pt idx="3">
                  <c:v>IT Manager</c:v>
                </c:pt>
                <c:pt idx="4">
                  <c:v>EDRMS Manager</c:v>
                </c:pt>
                <c:pt idx="5">
                  <c:v>Change Manager</c:v>
                </c:pt>
                <c:pt idx="6">
                  <c:v>L&amp;D/ Training Manager</c:v>
                </c:pt>
                <c:pt idx="7">
                  <c:v>Business Representative</c:v>
                </c:pt>
              </c:strCache>
            </c:strRef>
          </c:cat>
          <c:val>
            <c:numRef>
              <c:f>(Plan!$Q$94,Plan!$Q$96,Plan!$Q$98,Plan!$Q$100,Plan!$Q$102,Plan!$Q$104,Plan!$Q$106,Plan!$Q$108)</c:f>
              <c:numCache>
                <c:formatCode>0%</c:formatCode>
                <c:ptCount val="8"/>
                <c:pt idx="0">
                  <c:v>0.78</c:v>
                </c:pt>
                <c:pt idx="1">
                  <c:v>0.74</c:v>
                </c:pt>
                <c:pt idx="2">
                  <c:v>0.74358974358974361</c:v>
                </c:pt>
                <c:pt idx="3">
                  <c:v>0.82352941176470584</c:v>
                </c:pt>
                <c:pt idx="4">
                  <c:v>0.77777777777777779</c:v>
                </c:pt>
                <c:pt idx="5">
                  <c:v>0.8571428571428571</c:v>
                </c:pt>
                <c:pt idx="6">
                  <c:v>0.73684210526315785</c:v>
                </c:pt>
                <c:pt idx="7">
                  <c:v>0.9285714285714286</c:v>
                </c:pt>
              </c:numCache>
            </c:numRef>
          </c:val>
        </c:ser>
        <c:dLbls>
          <c:showLegendKey val="0"/>
          <c:showVal val="0"/>
          <c:showCatName val="0"/>
          <c:showSerName val="0"/>
          <c:showPercent val="0"/>
          <c:showBubbleSize val="0"/>
        </c:dLbls>
        <c:gapWidth val="150"/>
        <c:axId val="103258368"/>
        <c:axId val="33406976"/>
      </c:barChart>
      <c:catAx>
        <c:axId val="103258368"/>
        <c:scaling>
          <c:orientation val="minMax"/>
        </c:scaling>
        <c:delete val="0"/>
        <c:axPos val="b"/>
        <c:majorTickMark val="none"/>
        <c:minorTickMark val="none"/>
        <c:tickLblPos val="nextTo"/>
        <c:crossAx val="33406976"/>
        <c:crosses val="autoZero"/>
        <c:auto val="1"/>
        <c:lblAlgn val="ctr"/>
        <c:lblOffset val="100"/>
        <c:noMultiLvlLbl val="0"/>
      </c:catAx>
      <c:valAx>
        <c:axId val="33406976"/>
        <c:scaling>
          <c:orientation val="minMax"/>
        </c:scaling>
        <c:delete val="0"/>
        <c:axPos val="l"/>
        <c:majorGridlines/>
        <c:numFmt formatCode="0.00%" sourceLinked="1"/>
        <c:majorTickMark val="none"/>
        <c:minorTickMark val="none"/>
        <c:tickLblPos val="nextTo"/>
        <c:crossAx val="103258368"/>
        <c:crosses val="autoZero"/>
        <c:crossBetween val="between"/>
      </c:valAx>
    </c:plotArea>
    <c:legend>
      <c:legendPos val="t"/>
      <c:layout/>
      <c:overlay val="0"/>
    </c:legend>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A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v>Success Rate</c:v>
          </c:tx>
          <c:invertIfNegative val="0"/>
          <c:cat>
            <c:strRef>
              <c:f>(Plan!$L$52,Plan!$L$54,Plan!$L$56)</c:f>
              <c:strCache>
                <c:ptCount val="3"/>
                <c:pt idx="0">
                  <c:v>Non-specialist</c:v>
                </c:pt>
                <c:pt idx="1">
                  <c:v>Specialist</c:v>
                </c:pt>
                <c:pt idx="2">
                  <c:v>No communications Strategy</c:v>
                </c:pt>
              </c:strCache>
            </c:strRef>
          </c:cat>
          <c:val>
            <c:numRef>
              <c:f>(Plan!$N$52,Plan!$N$54,Plan!$N$56)</c:f>
              <c:numCache>
                <c:formatCode>0%</c:formatCode>
                <c:ptCount val="3"/>
                <c:pt idx="0">
                  <c:v>0.8</c:v>
                </c:pt>
                <c:pt idx="1">
                  <c:v>1</c:v>
                </c:pt>
                <c:pt idx="2">
                  <c:v>0.16666666666666666</c:v>
                </c:pt>
              </c:numCache>
            </c:numRef>
          </c:val>
        </c:ser>
        <c:dLbls>
          <c:showLegendKey val="0"/>
          <c:showVal val="1"/>
          <c:showCatName val="0"/>
          <c:showSerName val="0"/>
          <c:showPercent val="0"/>
          <c:showBubbleSize val="0"/>
        </c:dLbls>
        <c:gapWidth val="150"/>
        <c:overlap val="-25"/>
        <c:axId val="138092544"/>
        <c:axId val="138094080"/>
      </c:barChart>
      <c:catAx>
        <c:axId val="138092544"/>
        <c:scaling>
          <c:orientation val="minMax"/>
        </c:scaling>
        <c:delete val="0"/>
        <c:axPos val="b"/>
        <c:majorTickMark val="none"/>
        <c:minorTickMark val="none"/>
        <c:tickLblPos val="nextTo"/>
        <c:crossAx val="138094080"/>
        <c:crosses val="autoZero"/>
        <c:auto val="1"/>
        <c:lblAlgn val="ctr"/>
        <c:lblOffset val="100"/>
        <c:noMultiLvlLbl val="0"/>
      </c:catAx>
      <c:valAx>
        <c:axId val="138094080"/>
        <c:scaling>
          <c:orientation val="minMax"/>
          <c:max val="1"/>
        </c:scaling>
        <c:delete val="1"/>
        <c:axPos val="l"/>
        <c:numFmt formatCode="0%" sourceLinked="1"/>
        <c:majorTickMark val="none"/>
        <c:minorTickMark val="none"/>
        <c:tickLblPos val="nextTo"/>
        <c:crossAx val="138092544"/>
        <c:crosses val="autoZero"/>
        <c:crossBetween val="between"/>
      </c:valAx>
    </c:plotArea>
    <c:legend>
      <c:legendPos val="t"/>
      <c:layout>
        <c:manualLayout>
          <c:xMode val="edge"/>
          <c:yMode val="edge"/>
          <c:x val="0.67375683112074758"/>
          <c:y val="3.8805555555555558E-2"/>
          <c:w val="0.27728479592224886"/>
          <c:h val="6.0195277777777778E-2"/>
        </c:manualLayout>
      </c:layout>
      <c:overlay val="0"/>
    </c:legend>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A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Engage!$P$27</c:f>
              <c:strCache>
                <c:ptCount val="1"/>
                <c:pt idx="0">
                  <c:v>Believe Success Rate</c:v>
                </c:pt>
              </c:strCache>
            </c:strRef>
          </c:tx>
          <c:invertIfNegative val="0"/>
          <c:cat>
            <c:strRef>
              <c:f>Engage!$O$28:$O$32</c:f>
              <c:strCache>
                <c:ptCount val="5"/>
                <c:pt idx="0">
                  <c:v>Will improve Productivity</c:v>
                </c:pt>
                <c:pt idx="1">
                  <c:v>Importance of RM Training</c:v>
                </c:pt>
                <c:pt idx="2">
                  <c:v>Will reduce Risk</c:v>
                </c:pt>
                <c:pt idx="3">
                  <c:v>Change Management is important</c:v>
                </c:pt>
                <c:pt idx="4">
                  <c:v>Necessary for Compliance</c:v>
                </c:pt>
              </c:strCache>
            </c:strRef>
          </c:cat>
          <c:val>
            <c:numRef>
              <c:f>Engage!$P$28:$P$32</c:f>
              <c:numCache>
                <c:formatCode>0%</c:formatCode>
                <c:ptCount val="5"/>
                <c:pt idx="0">
                  <c:v>0.88700000000000001</c:v>
                </c:pt>
                <c:pt idx="1">
                  <c:v>0.84599999999999997</c:v>
                </c:pt>
                <c:pt idx="2">
                  <c:v>0.81599999999999995</c:v>
                </c:pt>
                <c:pt idx="3">
                  <c:v>0.8</c:v>
                </c:pt>
                <c:pt idx="4">
                  <c:v>0.77400000000000002</c:v>
                </c:pt>
              </c:numCache>
            </c:numRef>
          </c:val>
        </c:ser>
        <c:ser>
          <c:idx val="1"/>
          <c:order val="1"/>
          <c:tx>
            <c:strRef>
              <c:f>Engage!$Q$27</c:f>
              <c:strCache>
                <c:ptCount val="1"/>
                <c:pt idx="0">
                  <c:v>Disbelieve Success Rate</c:v>
                </c:pt>
              </c:strCache>
            </c:strRef>
          </c:tx>
          <c:invertIfNegative val="0"/>
          <c:cat>
            <c:strRef>
              <c:f>Engage!$O$28:$O$32</c:f>
              <c:strCache>
                <c:ptCount val="5"/>
                <c:pt idx="0">
                  <c:v>Will improve Productivity</c:v>
                </c:pt>
                <c:pt idx="1">
                  <c:v>Importance of RM Training</c:v>
                </c:pt>
                <c:pt idx="2">
                  <c:v>Will reduce Risk</c:v>
                </c:pt>
                <c:pt idx="3">
                  <c:v>Change Management is important</c:v>
                </c:pt>
                <c:pt idx="4">
                  <c:v>Necessary for Compliance</c:v>
                </c:pt>
              </c:strCache>
            </c:strRef>
          </c:cat>
          <c:val>
            <c:numRef>
              <c:f>Engage!$Q$28:$Q$32</c:f>
              <c:numCache>
                <c:formatCode>0%</c:formatCode>
                <c:ptCount val="5"/>
                <c:pt idx="0">
                  <c:v>0</c:v>
                </c:pt>
                <c:pt idx="1">
                  <c:v>0.5</c:v>
                </c:pt>
                <c:pt idx="2">
                  <c:v>0.25</c:v>
                </c:pt>
                <c:pt idx="3">
                  <c:v>0.43</c:v>
                </c:pt>
                <c:pt idx="4">
                  <c:v>0.5</c:v>
                </c:pt>
              </c:numCache>
            </c:numRef>
          </c:val>
        </c:ser>
        <c:dLbls>
          <c:showLegendKey val="0"/>
          <c:showVal val="0"/>
          <c:showCatName val="0"/>
          <c:showSerName val="0"/>
          <c:showPercent val="0"/>
          <c:showBubbleSize val="0"/>
        </c:dLbls>
        <c:gapWidth val="150"/>
        <c:axId val="37918208"/>
        <c:axId val="37919744"/>
      </c:barChart>
      <c:catAx>
        <c:axId val="37918208"/>
        <c:scaling>
          <c:orientation val="minMax"/>
        </c:scaling>
        <c:delete val="0"/>
        <c:axPos val="b"/>
        <c:majorTickMark val="out"/>
        <c:minorTickMark val="none"/>
        <c:tickLblPos val="nextTo"/>
        <c:crossAx val="37919744"/>
        <c:crosses val="autoZero"/>
        <c:auto val="1"/>
        <c:lblAlgn val="ctr"/>
        <c:lblOffset val="100"/>
        <c:noMultiLvlLbl val="0"/>
      </c:catAx>
      <c:valAx>
        <c:axId val="37919744"/>
        <c:scaling>
          <c:orientation val="minMax"/>
        </c:scaling>
        <c:delete val="0"/>
        <c:axPos val="l"/>
        <c:majorGridlines/>
        <c:numFmt formatCode="0%" sourceLinked="1"/>
        <c:majorTickMark val="out"/>
        <c:minorTickMark val="none"/>
        <c:tickLblPos val="nextTo"/>
        <c:crossAx val="37918208"/>
        <c:crosses val="autoZero"/>
        <c:crossBetween val="between"/>
      </c:valAx>
    </c:plotArea>
    <c:legend>
      <c:legendPos val="t"/>
      <c:layout/>
      <c:overlay val="0"/>
    </c:legend>
    <c:plotVisOnly val="1"/>
    <c:dispBlanksAs val="gap"/>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A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Engage!$B$70</c:f>
              <c:strCache>
                <c:ptCount val="1"/>
                <c:pt idx="0">
                  <c:v>Believe Success Rate</c:v>
                </c:pt>
              </c:strCache>
            </c:strRef>
          </c:tx>
          <c:invertIfNegative val="0"/>
          <c:cat>
            <c:strRef>
              <c:f>Engage!$A$71:$A$75</c:f>
              <c:strCache>
                <c:ptCount val="5"/>
                <c:pt idx="0">
                  <c:v>Good Practices will be Rewarded</c:v>
                </c:pt>
                <c:pt idx="1">
                  <c:v>Good for Organisation</c:v>
                </c:pt>
                <c:pt idx="2">
                  <c:v>They have Skills &amp; Knowledge</c:v>
                </c:pt>
                <c:pt idx="3">
                  <c:v>Good for Them</c:v>
                </c:pt>
                <c:pt idx="4">
                  <c:v>Have Authority to Implement</c:v>
                </c:pt>
              </c:strCache>
            </c:strRef>
          </c:cat>
          <c:val>
            <c:numRef>
              <c:f>Engage!$B$71:$B$75</c:f>
              <c:numCache>
                <c:formatCode>0%</c:formatCode>
                <c:ptCount val="5"/>
                <c:pt idx="0">
                  <c:v>0.94099999999999995</c:v>
                </c:pt>
                <c:pt idx="1">
                  <c:v>0.82199999999999995</c:v>
                </c:pt>
                <c:pt idx="2">
                  <c:v>0.82099999999999995</c:v>
                </c:pt>
                <c:pt idx="3">
                  <c:v>0.81799999999999995</c:v>
                </c:pt>
                <c:pt idx="4">
                  <c:v>0.81299999999999994</c:v>
                </c:pt>
              </c:numCache>
            </c:numRef>
          </c:val>
        </c:ser>
        <c:ser>
          <c:idx val="1"/>
          <c:order val="1"/>
          <c:tx>
            <c:strRef>
              <c:f>Engage!$C$70</c:f>
              <c:strCache>
                <c:ptCount val="1"/>
                <c:pt idx="0">
                  <c:v>Disbelieve Success Rate</c:v>
                </c:pt>
              </c:strCache>
            </c:strRef>
          </c:tx>
          <c:invertIfNegative val="0"/>
          <c:cat>
            <c:strRef>
              <c:f>Engage!$A$71:$A$75</c:f>
              <c:strCache>
                <c:ptCount val="5"/>
                <c:pt idx="0">
                  <c:v>Good Practices will be Rewarded</c:v>
                </c:pt>
                <c:pt idx="1">
                  <c:v>Good for Organisation</c:v>
                </c:pt>
                <c:pt idx="2">
                  <c:v>They have Skills &amp; Knowledge</c:v>
                </c:pt>
                <c:pt idx="3">
                  <c:v>Good for Them</c:v>
                </c:pt>
                <c:pt idx="4">
                  <c:v>Have Authority to Implement</c:v>
                </c:pt>
              </c:strCache>
            </c:strRef>
          </c:cat>
          <c:val>
            <c:numRef>
              <c:f>Engage!$C$71:$C$75</c:f>
              <c:numCache>
                <c:formatCode>0%</c:formatCode>
                <c:ptCount val="5"/>
                <c:pt idx="0">
                  <c:v>0.68799999999999994</c:v>
                </c:pt>
                <c:pt idx="1">
                  <c:v>0.25</c:v>
                </c:pt>
                <c:pt idx="2">
                  <c:v>0.42899999999999999</c:v>
                </c:pt>
                <c:pt idx="3">
                  <c:v>0.25</c:v>
                </c:pt>
                <c:pt idx="4">
                  <c:v>0.33300000000000002</c:v>
                </c:pt>
              </c:numCache>
            </c:numRef>
          </c:val>
        </c:ser>
        <c:dLbls>
          <c:showLegendKey val="0"/>
          <c:showVal val="0"/>
          <c:showCatName val="0"/>
          <c:showSerName val="0"/>
          <c:showPercent val="0"/>
          <c:showBubbleSize val="0"/>
        </c:dLbls>
        <c:gapWidth val="150"/>
        <c:axId val="89151360"/>
        <c:axId val="89152896"/>
      </c:barChart>
      <c:catAx>
        <c:axId val="89151360"/>
        <c:scaling>
          <c:orientation val="minMax"/>
        </c:scaling>
        <c:delete val="0"/>
        <c:axPos val="b"/>
        <c:majorTickMark val="out"/>
        <c:minorTickMark val="none"/>
        <c:tickLblPos val="nextTo"/>
        <c:crossAx val="89152896"/>
        <c:crosses val="autoZero"/>
        <c:auto val="1"/>
        <c:lblAlgn val="ctr"/>
        <c:lblOffset val="100"/>
        <c:noMultiLvlLbl val="0"/>
      </c:catAx>
      <c:valAx>
        <c:axId val="89152896"/>
        <c:scaling>
          <c:orientation val="minMax"/>
        </c:scaling>
        <c:delete val="0"/>
        <c:axPos val="l"/>
        <c:majorGridlines/>
        <c:numFmt formatCode="0%" sourceLinked="1"/>
        <c:majorTickMark val="out"/>
        <c:minorTickMark val="none"/>
        <c:tickLblPos val="nextTo"/>
        <c:crossAx val="89151360"/>
        <c:crosses val="autoZero"/>
        <c:crossBetween val="between"/>
      </c:valAx>
    </c:plotArea>
    <c:legend>
      <c:legendPos val="t"/>
      <c:layout/>
      <c:overlay val="0"/>
    </c:legend>
    <c:plotVisOnly val="1"/>
    <c:dispBlanksAs val="gap"/>
    <c:showDLblsOverMax val="0"/>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A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v>Change Techniques Used</c:v>
          </c:tx>
          <c:invertIfNegative val="0"/>
          <c:cat>
            <c:strRef>
              <c:f>(Engage!$O$7,Engage!$O$9,Engage!$O$11,Engage!$O$13,Engage!$O$15,Engage!$O$17,Engage!$O$19)</c:f>
              <c:strCache>
                <c:ptCount val="7"/>
                <c:pt idx="0">
                  <c:v>Multi-channel communication </c:v>
                </c:pt>
                <c:pt idx="1">
                  <c:v>User support program</c:v>
                </c:pt>
                <c:pt idx="2">
                  <c:v>Change management training</c:v>
                </c:pt>
                <c:pt idx="3">
                  <c:v>Change/training integration</c:v>
                </c:pt>
                <c:pt idx="4">
                  <c:v>User empowerment</c:v>
                </c:pt>
                <c:pt idx="5">
                  <c:v>Performance management</c:v>
                </c:pt>
                <c:pt idx="6">
                  <c:v>Rewards program</c:v>
                </c:pt>
              </c:strCache>
            </c:strRef>
          </c:cat>
          <c:val>
            <c:numRef>
              <c:f>(Engage!$Q$7,Engage!$Q$9,Engage!$Q$11,Engage!$Q$13,Engage!$Q$15,Engage!$Q$17,Engage!$Q$19)</c:f>
              <c:numCache>
                <c:formatCode>0.00%</c:formatCode>
                <c:ptCount val="7"/>
                <c:pt idx="0">
                  <c:v>0.55000000000000004</c:v>
                </c:pt>
                <c:pt idx="1">
                  <c:v>0.5</c:v>
                </c:pt>
                <c:pt idx="2">
                  <c:v>0.41666666666666669</c:v>
                </c:pt>
                <c:pt idx="3">
                  <c:v>0.31666666666666665</c:v>
                </c:pt>
                <c:pt idx="4">
                  <c:v>0.3</c:v>
                </c:pt>
                <c:pt idx="5">
                  <c:v>0.21666666666666667</c:v>
                </c:pt>
                <c:pt idx="6">
                  <c:v>0.11666666666666667</c:v>
                </c:pt>
              </c:numCache>
            </c:numRef>
          </c:val>
        </c:ser>
        <c:ser>
          <c:idx val="1"/>
          <c:order val="1"/>
          <c:tx>
            <c:v>Project Success</c:v>
          </c:tx>
          <c:invertIfNegative val="0"/>
          <c:cat>
            <c:strRef>
              <c:f>(Engage!$O$7,Engage!$O$9,Engage!$O$11,Engage!$O$13,Engage!$O$15,Engage!$O$17,Engage!$O$19)</c:f>
              <c:strCache>
                <c:ptCount val="7"/>
                <c:pt idx="0">
                  <c:v>Multi-channel communication </c:v>
                </c:pt>
                <c:pt idx="1">
                  <c:v>User support program</c:v>
                </c:pt>
                <c:pt idx="2">
                  <c:v>Change management training</c:v>
                </c:pt>
                <c:pt idx="3">
                  <c:v>Change/training integration</c:v>
                </c:pt>
                <c:pt idx="4">
                  <c:v>User empowerment</c:v>
                </c:pt>
                <c:pt idx="5">
                  <c:v>Performance management</c:v>
                </c:pt>
                <c:pt idx="6">
                  <c:v>Rewards program</c:v>
                </c:pt>
              </c:strCache>
            </c:strRef>
          </c:cat>
          <c:val>
            <c:numRef>
              <c:f>(Engage!$R$7,Engage!$R$9,Engage!$R$11,Engage!$R$13,Engage!$R$15,Engage!$R$17,Engage!$R$19)</c:f>
              <c:numCache>
                <c:formatCode>0.00%</c:formatCode>
                <c:ptCount val="7"/>
                <c:pt idx="0">
                  <c:v>0.93939393939393945</c:v>
                </c:pt>
                <c:pt idx="1">
                  <c:v>0.8666666666666667</c:v>
                </c:pt>
                <c:pt idx="2">
                  <c:v>0.76</c:v>
                </c:pt>
                <c:pt idx="3">
                  <c:v>0.84210526315789469</c:v>
                </c:pt>
                <c:pt idx="4">
                  <c:v>0.94444444444444442</c:v>
                </c:pt>
                <c:pt idx="5">
                  <c:v>1</c:v>
                </c:pt>
                <c:pt idx="6">
                  <c:v>0.8571428571428571</c:v>
                </c:pt>
              </c:numCache>
            </c:numRef>
          </c:val>
        </c:ser>
        <c:dLbls>
          <c:showLegendKey val="0"/>
          <c:showVal val="0"/>
          <c:showCatName val="0"/>
          <c:showSerName val="0"/>
          <c:showPercent val="0"/>
          <c:showBubbleSize val="0"/>
        </c:dLbls>
        <c:gapWidth val="150"/>
        <c:axId val="44379520"/>
        <c:axId val="44414080"/>
      </c:barChart>
      <c:catAx>
        <c:axId val="44379520"/>
        <c:scaling>
          <c:orientation val="minMax"/>
        </c:scaling>
        <c:delete val="0"/>
        <c:axPos val="b"/>
        <c:majorTickMark val="out"/>
        <c:minorTickMark val="none"/>
        <c:tickLblPos val="nextTo"/>
        <c:crossAx val="44414080"/>
        <c:crosses val="autoZero"/>
        <c:auto val="1"/>
        <c:lblAlgn val="ctr"/>
        <c:lblOffset val="100"/>
        <c:noMultiLvlLbl val="0"/>
      </c:catAx>
      <c:valAx>
        <c:axId val="44414080"/>
        <c:scaling>
          <c:orientation val="minMax"/>
          <c:max val="1"/>
        </c:scaling>
        <c:delete val="0"/>
        <c:axPos val="l"/>
        <c:majorGridlines/>
        <c:numFmt formatCode="0.00%" sourceLinked="1"/>
        <c:majorTickMark val="out"/>
        <c:minorTickMark val="none"/>
        <c:tickLblPos val="nextTo"/>
        <c:crossAx val="44379520"/>
        <c:crosses val="autoZero"/>
        <c:crossBetween val="between"/>
      </c:valAx>
    </c:plotArea>
    <c:legend>
      <c:legendPos val="t"/>
      <c:layout/>
      <c:overlay val="0"/>
    </c:legend>
    <c:plotVisOnly val="1"/>
    <c:dispBlanksAs val="gap"/>
    <c:showDLblsOverMax val="0"/>
  </c:chart>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A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v>Communications Mediums Used</c:v>
          </c:tx>
          <c:invertIfNegative val="0"/>
          <c:dPt>
            <c:idx val="0"/>
            <c:invertIfNegative val="0"/>
            <c:bubble3D val="0"/>
            <c:spPr>
              <a:solidFill>
                <a:schemeClr val="accent3"/>
              </a:solidFill>
            </c:spPr>
          </c:dPt>
          <c:dPt>
            <c:idx val="1"/>
            <c:invertIfNegative val="0"/>
            <c:bubble3D val="0"/>
            <c:spPr>
              <a:solidFill>
                <a:schemeClr val="accent3"/>
              </a:solidFill>
            </c:spPr>
          </c:dPt>
          <c:dPt>
            <c:idx val="2"/>
            <c:invertIfNegative val="0"/>
            <c:bubble3D val="0"/>
            <c:spPr>
              <a:solidFill>
                <a:schemeClr val="accent3"/>
              </a:solidFill>
            </c:spPr>
          </c:dPt>
          <c:dPt>
            <c:idx val="3"/>
            <c:invertIfNegative val="0"/>
            <c:bubble3D val="0"/>
            <c:spPr>
              <a:solidFill>
                <a:schemeClr val="accent3"/>
              </a:solidFill>
            </c:spPr>
          </c:dPt>
          <c:dPt>
            <c:idx val="9"/>
            <c:invertIfNegative val="0"/>
            <c:bubble3D val="0"/>
            <c:spPr>
              <a:solidFill>
                <a:srgbClr val="FFC000"/>
              </a:solidFill>
            </c:spPr>
          </c:dPt>
          <c:dPt>
            <c:idx val="10"/>
            <c:invertIfNegative val="0"/>
            <c:bubble3D val="0"/>
            <c:spPr>
              <a:solidFill>
                <a:srgbClr val="FFC000"/>
              </a:solidFill>
            </c:spPr>
          </c:dPt>
          <c:dPt>
            <c:idx val="11"/>
            <c:invertIfNegative val="0"/>
            <c:bubble3D val="0"/>
            <c:spPr>
              <a:solidFill>
                <a:srgbClr val="FFC000"/>
              </a:solidFill>
            </c:spPr>
          </c:dPt>
          <c:dPt>
            <c:idx val="12"/>
            <c:invertIfNegative val="0"/>
            <c:bubble3D val="0"/>
            <c:spPr>
              <a:solidFill>
                <a:srgbClr val="FFC000"/>
              </a:solidFill>
            </c:spPr>
          </c:dPt>
          <c:cat>
            <c:strRef>
              <c:f>(Engage!$A$7,Engage!$A$9,Engage!$A$11,Engage!$A$13,Engage!$A$15,Engage!$A$17,Engage!$A$19,Engage!$A$21,Engage!$A$23,Engage!$A$25,Engage!$A$27,Engage!$A$29,Engage!$A$31)</c:f>
              <c:strCache>
                <c:ptCount val="13"/>
                <c:pt idx="0">
                  <c:v>Help Guides</c:v>
                </c:pt>
                <c:pt idx="1">
                  <c:v>Ad-hoc Emails</c:v>
                </c:pt>
                <c:pt idx="2">
                  <c:v>Intranet pages</c:v>
                </c:pt>
                <c:pt idx="3">
                  <c:v>Printed Newsletters</c:v>
                </c:pt>
                <c:pt idx="4">
                  <c:v>Tailored Briefing Sessions</c:v>
                </c:pt>
                <c:pt idx="5">
                  <c:v>Demonstration/Case study</c:v>
                </c:pt>
                <c:pt idx="6">
                  <c:v>One-on-one meetings</c:v>
                </c:pt>
                <c:pt idx="7">
                  <c:v>Q&amp;A Sessions</c:v>
                </c:pt>
                <c:pt idx="8">
                  <c:v>Online forums</c:v>
                </c:pt>
                <c:pt idx="9">
                  <c:v>Regular Email Newsletters</c:v>
                </c:pt>
                <c:pt idx="10">
                  <c:v>Posters</c:v>
                </c:pt>
                <c:pt idx="11">
                  <c:v>Pamphlets</c:v>
                </c:pt>
                <c:pt idx="12">
                  <c:v>Videos</c:v>
                </c:pt>
              </c:strCache>
            </c:strRef>
          </c:cat>
          <c:val>
            <c:numRef>
              <c:f>(Engage!$C$7,Engage!$C$9,Engage!$C$11,Engage!$C$13,Engage!$C$15,Engage!$C$17,Engage!$C$19,Engage!$C$21,Engage!$C$23,Engage!$C$25,Engage!$C$27,Engage!$C$29,Engage!$C$31)</c:f>
              <c:numCache>
                <c:formatCode>0.00%</c:formatCode>
                <c:ptCount val="13"/>
                <c:pt idx="0">
                  <c:v>0.75</c:v>
                </c:pt>
                <c:pt idx="1">
                  <c:v>0.7</c:v>
                </c:pt>
                <c:pt idx="2">
                  <c:v>0.55000000000000004</c:v>
                </c:pt>
                <c:pt idx="3">
                  <c:v>0.25</c:v>
                </c:pt>
                <c:pt idx="4">
                  <c:v>0.53333333333333333</c:v>
                </c:pt>
                <c:pt idx="5">
                  <c:v>0.53333333333333333</c:v>
                </c:pt>
                <c:pt idx="6">
                  <c:v>0.45</c:v>
                </c:pt>
                <c:pt idx="7">
                  <c:v>0.31666666666666665</c:v>
                </c:pt>
                <c:pt idx="8">
                  <c:v>6.6666666666666666E-2</c:v>
                </c:pt>
                <c:pt idx="9">
                  <c:v>0.46666666666666667</c:v>
                </c:pt>
                <c:pt idx="10">
                  <c:v>0.28333333333333333</c:v>
                </c:pt>
                <c:pt idx="11">
                  <c:v>0.18333333333333332</c:v>
                </c:pt>
                <c:pt idx="12">
                  <c:v>0.05</c:v>
                </c:pt>
              </c:numCache>
            </c:numRef>
          </c:val>
        </c:ser>
        <c:ser>
          <c:idx val="1"/>
          <c:order val="1"/>
          <c:tx>
            <c:v>Project Success</c:v>
          </c:tx>
          <c:invertIfNegative val="0"/>
          <c:cat>
            <c:strRef>
              <c:f>(Engage!$A$7,Engage!$A$9,Engage!$A$11,Engage!$A$13,Engage!$A$15,Engage!$A$17,Engage!$A$19,Engage!$A$21,Engage!$A$23,Engage!$A$25,Engage!$A$27,Engage!$A$29,Engage!$A$31)</c:f>
              <c:strCache>
                <c:ptCount val="13"/>
                <c:pt idx="0">
                  <c:v>Help Guides</c:v>
                </c:pt>
                <c:pt idx="1">
                  <c:v>Ad-hoc Emails</c:v>
                </c:pt>
                <c:pt idx="2">
                  <c:v>Intranet pages</c:v>
                </c:pt>
                <c:pt idx="3">
                  <c:v>Printed Newsletters</c:v>
                </c:pt>
                <c:pt idx="4">
                  <c:v>Tailored Briefing Sessions</c:v>
                </c:pt>
                <c:pt idx="5">
                  <c:v>Demonstration/Case study</c:v>
                </c:pt>
                <c:pt idx="6">
                  <c:v>One-on-one meetings</c:v>
                </c:pt>
                <c:pt idx="7">
                  <c:v>Q&amp;A Sessions</c:v>
                </c:pt>
                <c:pt idx="8">
                  <c:v>Online forums</c:v>
                </c:pt>
                <c:pt idx="9">
                  <c:v>Regular Email Newsletters</c:v>
                </c:pt>
                <c:pt idx="10">
                  <c:v>Posters</c:v>
                </c:pt>
                <c:pt idx="11">
                  <c:v>Pamphlets</c:v>
                </c:pt>
                <c:pt idx="12">
                  <c:v>Videos</c:v>
                </c:pt>
              </c:strCache>
            </c:strRef>
          </c:cat>
          <c:val>
            <c:numRef>
              <c:f>(Engage!$D$7,Engage!$D$9,Engage!$D$11,Engage!$D$13,Engage!$D$15,Engage!$D$17,Engage!$D$19,Engage!$D$21,Engage!$D$23,Engage!$D$25,Engage!$D$27,Engage!$D$29,Engage!$D$31)</c:f>
              <c:numCache>
                <c:formatCode>0.00%</c:formatCode>
                <c:ptCount val="13"/>
                <c:pt idx="0">
                  <c:v>0.82222222222222219</c:v>
                </c:pt>
                <c:pt idx="1">
                  <c:v>0.73809523809523814</c:v>
                </c:pt>
                <c:pt idx="2">
                  <c:v>0.78787878787878785</c:v>
                </c:pt>
                <c:pt idx="3">
                  <c:v>0.73333333333333328</c:v>
                </c:pt>
                <c:pt idx="4">
                  <c:v>0.90625</c:v>
                </c:pt>
                <c:pt idx="5">
                  <c:v>0.84375</c:v>
                </c:pt>
                <c:pt idx="6">
                  <c:v>0.81481481481481477</c:v>
                </c:pt>
                <c:pt idx="7">
                  <c:v>0.84210526315789469</c:v>
                </c:pt>
                <c:pt idx="8">
                  <c:v>1</c:v>
                </c:pt>
                <c:pt idx="9">
                  <c:v>0.8571428571428571</c:v>
                </c:pt>
                <c:pt idx="10">
                  <c:v>0.94117647058823528</c:v>
                </c:pt>
                <c:pt idx="11">
                  <c:v>0.81818181818181823</c:v>
                </c:pt>
                <c:pt idx="12">
                  <c:v>1</c:v>
                </c:pt>
              </c:numCache>
            </c:numRef>
          </c:val>
        </c:ser>
        <c:dLbls>
          <c:showLegendKey val="0"/>
          <c:showVal val="0"/>
          <c:showCatName val="0"/>
          <c:showSerName val="0"/>
          <c:showPercent val="0"/>
          <c:showBubbleSize val="0"/>
        </c:dLbls>
        <c:gapWidth val="150"/>
        <c:axId val="44758528"/>
        <c:axId val="147743488"/>
      </c:barChart>
      <c:catAx>
        <c:axId val="44758528"/>
        <c:scaling>
          <c:orientation val="minMax"/>
        </c:scaling>
        <c:delete val="0"/>
        <c:axPos val="b"/>
        <c:majorTickMark val="out"/>
        <c:minorTickMark val="none"/>
        <c:tickLblPos val="nextTo"/>
        <c:crossAx val="147743488"/>
        <c:crosses val="autoZero"/>
        <c:auto val="1"/>
        <c:lblAlgn val="ctr"/>
        <c:lblOffset val="100"/>
        <c:noMultiLvlLbl val="0"/>
      </c:catAx>
      <c:valAx>
        <c:axId val="147743488"/>
        <c:scaling>
          <c:orientation val="minMax"/>
          <c:max val="1"/>
        </c:scaling>
        <c:delete val="0"/>
        <c:axPos val="l"/>
        <c:majorGridlines/>
        <c:numFmt formatCode="0.00%" sourceLinked="1"/>
        <c:majorTickMark val="out"/>
        <c:minorTickMark val="none"/>
        <c:tickLblPos val="nextTo"/>
        <c:crossAx val="44758528"/>
        <c:crosses val="autoZero"/>
        <c:crossBetween val="between"/>
      </c:valAx>
    </c:plotArea>
    <c:legend>
      <c:legendPos val="t"/>
      <c:layout/>
      <c:overlay val="0"/>
    </c:legend>
    <c:plotVisOnly val="1"/>
    <c:dispBlanksAs val="gap"/>
    <c:showDLblsOverMax val="0"/>
  </c:chart>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A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v>Included in Plan</c:v>
          </c:tx>
          <c:invertIfNegative val="0"/>
          <c:cat>
            <c:strRef>
              <c:f>(Teach!$A$58,Teach!$A$60,Teach!$A$62,Teach!$A$64,Teach!$A$66)</c:f>
              <c:strCache>
                <c:ptCount val="5"/>
                <c:pt idx="0">
                  <c:v>Records team  end-user use</c:v>
                </c:pt>
                <c:pt idx="1">
                  <c:v>Superusers training</c:v>
                </c:pt>
                <c:pt idx="2">
                  <c:v>Floor walking</c:v>
                </c:pt>
                <c:pt idx="3">
                  <c:v>Change champions</c:v>
                </c:pt>
                <c:pt idx="4">
                  <c:v>Post-training file plan meetings </c:v>
                </c:pt>
              </c:strCache>
            </c:strRef>
          </c:cat>
          <c:val>
            <c:numRef>
              <c:f>(Teach!$C$58,Teach!$C$60,Teach!$C$62,Teach!$C$64,Teach!$C$66)</c:f>
              <c:numCache>
                <c:formatCode>0.00%</c:formatCode>
                <c:ptCount val="5"/>
                <c:pt idx="0">
                  <c:v>0.85</c:v>
                </c:pt>
                <c:pt idx="1">
                  <c:v>0.85</c:v>
                </c:pt>
                <c:pt idx="2">
                  <c:v>0.65</c:v>
                </c:pt>
                <c:pt idx="3">
                  <c:v>0.58333333333333337</c:v>
                </c:pt>
                <c:pt idx="4">
                  <c:v>0.41666666666666669</c:v>
                </c:pt>
              </c:numCache>
            </c:numRef>
          </c:val>
        </c:ser>
        <c:ser>
          <c:idx val="1"/>
          <c:order val="1"/>
          <c:tx>
            <c:v>Project success</c:v>
          </c:tx>
          <c:invertIfNegative val="0"/>
          <c:cat>
            <c:strRef>
              <c:f>(Teach!$A$58,Teach!$A$60,Teach!$A$62,Teach!$A$64,Teach!$A$66)</c:f>
              <c:strCache>
                <c:ptCount val="5"/>
                <c:pt idx="0">
                  <c:v>Records team  end-user use</c:v>
                </c:pt>
                <c:pt idx="1">
                  <c:v>Superusers training</c:v>
                </c:pt>
                <c:pt idx="2">
                  <c:v>Floor walking</c:v>
                </c:pt>
                <c:pt idx="3">
                  <c:v>Change champions</c:v>
                </c:pt>
                <c:pt idx="4">
                  <c:v>Post-training file plan meetings </c:v>
                </c:pt>
              </c:strCache>
            </c:strRef>
          </c:cat>
          <c:val>
            <c:numRef>
              <c:f>(Teach!$D$58,Teach!$D$60,Teach!$D$62,Teach!$D$64,Teach!$D$66)</c:f>
              <c:numCache>
                <c:formatCode>0.00%</c:formatCode>
                <c:ptCount val="5"/>
                <c:pt idx="0">
                  <c:v>0.74509803921568629</c:v>
                </c:pt>
                <c:pt idx="1">
                  <c:v>0.76470588235294112</c:v>
                </c:pt>
                <c:pt idx="2">
                  <c:v>0.87179487179487181</c:v>
                </c:pt>
                <c:pt idx="3">
                  <c:v>0.88571428571428568</c:v>
                </c:pt>
                <c:pt idx="4">
                  <c:v>0.92</c:v>
                </c:pt>
              </c:numCache>
            </c:numRef>
          </c:val>
        </c:ser>
        <c:dLbls>
          <c:showLegendKey val="0"/>
          <c:showVal val="0"/>
          <c:showCatName val="0"/>
          <c:showSerName val="0"/>
          <c:showPercent val="0"/>
          <c:showBubbleSize val="0"/>
        </c:dLbls>
        <c:gapWidth val="150"/>
        <c:axId val="45118208"/>
        <c:axId val="45120512"/>
      </c:barChart>
      <c:catAx>
        <c:axId val="45118208"/>
        <c:scaling>
          <c:orientation val="minMax"/>
        </c:scaling>
        <c:delete val="0"/>
        <c:axPos val="b"/>
        <c:majorTickMark val="none"/>
        <c:minorTickMark val="none"/>
        <c:tickLblPos val="nextTo"/>
        <c:crossAx val="45120512"/>
        <c:crosses val="autoZero"/>
        <c:auto val="1"/>
        <c:lblAlgn val="ctr"/>
        <c:lblOffset val="100"/>
        <c:noMultiLvlLbl val="0"/>
      </c:catAx>
      <c:valAx>
        <c:axId val="45120512"/>
        <c:scaling>
          <c:orientation val="minMax"/>
        </c:scaling>
        <c:delete val="0"/>
        <c:axPos val="l"/>
        <c:majorGridlines/>
        <c:numFmt formatCode="0.00%" sourceLinked="1"/>
        <c:majorTickMark val="none"/>
        <c:minorTickMark val="none"/>
        <c:tickLblPos val="nextTo"/>
        <c:crossAx val="45118208"/>
        <c:crosses val="autoZero"/>
        <c:crossBetween val="between"/>
      </c:valAx>
    </c:plotArea>
    <c:legend>
      <c:legendPos val="t"/>
      <c:layout/>
      <c:overlay val="0"/>
    </c:legend>
    <c:plotVisOnly val="1"/>
    <c:dispBlanksAs val="gap"/>
    <c:showDLblsOverMax val="0"/>
  </c:chart>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A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v>Training Inclusions</c:v>
          </c:tx>
          <c:invertIfNegative val="0"/>
          <c:cat>
            <c:strRef>
              <c:f>(Teach!$F$7,Teach!$F$9,Teach!$F$11,Teach!$F$13,Teach!$F$15,Teach!$F$17)</c:f>
              <c:strCache>
                <c:ptCount val="6"/>
                <c:pt idx="0">
                  <c:v>Half day hands-on training </c:v>
                </c:pt>
                <c:pt idx="1">
                  <c:v>Full day hands-on training</c:v>
                </c:pt>
                <c:pt idx="2">
                  <c:v>Training manuals/quick guides</c:v>
                </c:pt>
                <c:pt idx="3">
                  <c:v>Intranet Resources </c:v>
                </c:pt>
                <c:pt idx="4">
                  <c:v>Presentation training</c:v>
                </c:pt>
                <c:pt idx="5">
                  <c:v>eLearning </c:v>
                </c:pt>
              </c:strCache>
            </c:strRef>
          </c:cat>
          <c:val>
            <c:numRef>
              <c:f>(Teach!$H$7,Teach!$H$9,Teach!$H$11,Teach!$H$13,Teach!$H$15,Teach!$H$17)</c:f>
              <c:numCache>
                <c:formatCode>0.00%</c:formatCode>
                <c:ptCount val="6"/>
                <c:pt idx="0">
                  <c:v>0.76666666666666672</c:v>
                </c:pt>
                <c:pt idx="1">
                  <c:v>0.23333333333333334</c:v>
                </c:pt>
                <c:pt idx="2">
                  <c:v>0.6166666666666667</c:v>
                </c:pt>
                <c:pt idx="3">
                  <c:v>0.48333333333333334</c:v>
                </c:pt>
                <c:pt idx="4">
                  <c:v>0.23333333333333334</c:v>
                </c:pt>
                <c:pt idx="5">
                  <c:v>0.23333333333333334</c:v>
                </c:pt>
              </c:numCache>
            </c:numRef>
          </c:val>
        </c:ser>
        <c:ser>
          <c:idx val="1"/>
          <c:order val="1"/>
          <c:tx>
            <c:v>Success Rate</c:v>
          </c:tx>
          <c:invertIfNegative val="0"/>
          <c:cat>
            <c:strRef>
              <c:f>(Teach!$F$7,Teach!$F$9,Teach!$F$11,Teach!$F$13,Teach!$F$15,Teach!$F$17)</c:f>
              <c:strCache>
                <c:ptCount val="6"/>
                <c:pt idx="0">
                  <c:v>Half day hands-on training </c:v>
                </c:pt>
                <c:pt idx="1">
                  <c:v>Full day hands-on training</c:v>
                </c:pt>
                <c:pt idx="2">
                  <c:v>Training manuals/quick guides</c:v>
                </c:pt>
                <c:pt idx="3">
                  <c:v>Intranet Resources </c:v>
                </c:pt>
                <c:pt idx="4">
                  <c:v>Presentation training</c:v>
                </c:pt>
                <c:pt idx="5">
                  <c:v>eLearning </c:v>
                </c:pt>
              </c:strCache>
            </c:strRef>
          </c:cat>
          <c:val>
            <c:numRef>
              <c:f>(Teach!$I$7,Teach!$I$9,Teach!$I$11,Teach!$I$13,Teach!$I$15,Teach!$I$17)</c:f>
              <c:numCache>
                <c:formatCode>0.00%</c:formatCode>
                <c:ptCount val="6"/>
                <c:pt idx="0">
                  <c:v>0.71739130434782605</c:v>
                </c:pt>
                <c:pt idx="1">
                  <c:v>0.8571428571428571</c:v>
                </c:pt>
                <c:pt idx="2">
                  <c:v>0.83783783783783783</c:v>
                </c:pt>
                <c:pt idx="3">
                  <c:v>0.89655172413793105</c:v>
                </c:pt>
                <c:pt idx="4">
                  <c:v>0.7857142857142857</c:v>
                </c:pt>
                <c:pt idx="5">
                  <c:v>0.8571428571428571</c:v>
                </c:pt>
              </c:numCache>
            </c:numRef>
          </c:val>
        </c:ser>
        <c:dLbls>
          <c:showLegendKey val="0"/>
          <c:showVal val="0"/>
          <c:showCatName val="0"/>
          <c:showSerName val="0"/>
          <c:showPercent val="0"/>
          <c:showBubbleSize val="0"/>
        </c:dLbls>
        <c:gapWidth val="150"/>
        <c:axId val="90646400"/>
        <c:axId val="90647936"/>
      </c:barChart>
      <c:catAx>
        <c:axId val="90646400"/>
        <c:scaling>
          <c:orientation val="minMax"/>
        </c:scaling>
        <c:delete val="0"/>
        <c:axPos val="b"/>
        <c:majorTickMark val="out"/>
        <c:minorTickMark val="none"/>
        <c:tickLblPos val="nextTo"/>
        <c:crossAx val="90647936"/>
        <c:crosses val="autoZero"/>
        <c:auto val="1"/>
        <c:lblAlgn val="ctr"/>
        <c:lblOffset val="100"/>
        <c:noMultiLvlLbl val="0"/>
      </c:catAx>
      <c:valAx>
        <c:axId val="90647936"/>
        <c:scaling>
          <c:orientation val="minMax"/>
        </c:scaling>
        <c:delete val="0"/>
        <c:axPos val="l"/>
        <c:majorGridlines/>
        <c:numFmt formatCode="0.00%" sourceLinked="1"/>
        <c:majorTickMark val="out"/>
        <c:minorTickMark val="none"/>
        <c:tickLblPos val="nextTo"/>
        <c:crossAx val="90646400"/>
        <c:crosses val="autoZero"/>
        <c:crossBetween val="between"/>
      </c:valAx>
    </c:plotArea>
    <c:legend>
      <c:legendPos val="t"/>
      <c:layout/>
      <c:overlay val="0"/>
    </c:legend>
    <c:plotVisOnly val="1"/>
    <c:dispBlanksAs val="gap"/>
    <c:showDLblsOverMax val="0"/>
  </c:chart>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49E81D9-16D7-4BBE-8BE0-EC28967CF573}" type="doc">
      <dgm:prSet loTypeId="urn:microsoft.com/office/officeart/2005/8/layout/arrow2" loCatId="process" qsTypeId="urn:microsoft.com/office/officeart/2005/8/quickstyle/simple4" qsCatId="simple" csTypeId="urn:microsoft.com/office/officeart/2005/8/colors/colorful2" csCatId="colorful" phldr="1"/>
      <dgm:spPr/>
    </dgm:pt>
    <dgm:pt modelId="{260531DB-7B9D-429D-B4B2-C222A4A7B667}">
      <dgm:prSet phldrT="[Text]"/>
      <dgm:spPr/>
      <dgm:t>
        <a:bodyPr/>
        <a:lstStyle/>
        <a:p>
          <a:r>
            <a:rPr lang="en-AU" dirty="0" smtClean="0"/>
            <a:t>50% - Software rollout experience</a:t>
          </a:r>
          <a:endParaRPr lang="en-AU" dirty="0"/>
        </a:p>
      </dgm:t>
    </dgm:pt>
    <dgm:pt modelId="{9DE76894-4F20-4C18-B9CF-8F3709DED406}" type="parTrans" cxnId="{E9140382-19A8-4AB5-B12E-0841D62778D5}">
      <dgm:prSet/>
      <dgm:spPr/>
      <dgm:t>
        <a:bodyPr/>
        <a:lstStyle/>
        <a:p>
          <a:endParaRPr lang="en-AU"/>
        </a:p>
      </dgm:t>
    </dgm:pt>
    <dgm:pt modelId="{7B7D2AD9-94D6-4BEB-98A5-E7619735D91F}" type="sibTrans" cxnId="{E9140382-19A8-4AB5-B12E-0841D62778D5}">
      <dgm:prSet/>
      <dgm:spPr/>
      <dgm:t>
        <a:bodyPr/>
        <a:lstStyle/>
        <a:p>
          <a:endParaRPr lang="en-AU"/>
        </a:p>
      </dgm:t>
    </dgm:pt>
    <dgm:pt modelId="{C802D8D0-D664-45B4-A524-EB26182B7EB7}">
      <dgm:prSet phldrT="[Text]"/>
      <dgm:spPr/>
      <dgm:t>
        <a:bodyPr/>
        <a:lstStyle/>
        <a:p>
          <a:r>
            <a:rPr lang="en-AU" dirty="0" smtClean="0"/>
            <a:t>85% - No rollout experience</a:t>
          </a:r>
          <a:endParaRPr lang="en-AU" dirty="0"/>
        </a:p>
      </dgm:t>
    </dgm:pt>
    <dgm:pt modelId="{D407EC53-AF63-4AA3-AD7B-F1D45626DC82}" type="parTrans" cxnId="{C3C06FAC-CFD0-4EF4-A668-D5B6B0097D4C}">
      <dgm:prSet/>
      <dgm:spPr/>
      <dgm:t>
        <a:bodyPr/>
        <a:lstStyle/>
        <a:p>
          <a:endParaRPr lang="en-AU"/>
        </a:p>
      </dgm:t>
    </dgm:pt>
    <dgm:pt modelId="{563B8A59-5D89-407F-8972-229072EDB74A}" type="sibTrans" cxnId="{C3C06FAC-CFD0-4EF4-A668-D5B6B0097D4C}">
      <dgm:prSet/>
      <dgm:spPr/>
      <dgm:t>
        <a:bodyPr/>
        <a:lstStyle/>
        <a:p>
          <a:endParaRPr lang="en-AU"/>
        </a:p>
      </dgm:t>
    </dgm:pt>
    <dgm:pt modelId="{42D1B894-8E20-4D49-A9F8-C7C17D7EC41E}">
      <dgm:prSet phldrT="[Text]"/>
      <dgm:spPr/>
      <dgm:t>
        <a:bodyPr/>
        <a:lstStyle/>
        <a:p>
          <a:r>
            <a:rPr lang="en-AU" dirty="0" smtClean="0"/>
            <a:t>92% - EDRMS rollout experience</a:t>
          </a:r>
          <a:endParaRPr lang="en-AU" dirty="0"/>
        </a:p>
      </dgm:t>
    </dgm:pt>
    <dgm:pt modelId="{6D392CC9-C192-4583-AFEF-7701D333FCBC}" type="parTrans" cxnId="{11A33A17-012A-425E-843E-7616B2346822}">
      <dgm:prSet/>
      <dgm:spPr/>
      <dgm:t>
        <a:bodyPr/>
        <a:lstStyle/>
        <a:p>
          <a:endParaRPr lang="en-AU"/>
        </a:p>
      </dgm:t>
    </dgm:pt>
    <dgm:pt modelId="{41636229-1669-4E4F-AB0F-B84C59B5B1CE}" type="sibTrans" cxnId="{11A33A17-012A-425E-843E-7616B2346822}">
      <dgm:prSet/>
      <dgm:spPr/>
      <dgm:t>
        <a:bodyPr/>
        <a:lstStyle/>
        <a:p>
          <a:endParaRPr lang="en-AU"/>
        </a:p>
      </dgm:t>
    </dgm:pt>
    <dgm:pt modelId="{F388BAD4-B694-4E4B-A73C-7F4C84840478}" type="pres">
      <dgm:prSet presAssocID="{649E81D9-16D7-4BBE-8BE0-EC28967CF573}" presName="arrowDiagram" presStyleCnt="0">
        <dgm:presLayoutVars>
          <dgm:chMax val="5"/>
          <dgm:dir/>
          <dgm:resizeHandles val="exact"/>
        </dgm:presLayoutVars>
      </dgm:prSet>
      <dgm:spPr/>
    </dgm:pt>
    <dgm:pt modelId="{3E239C88-25E7-48BF-BE2D-726A86C80778}" type="pres">
      <dgm:prSet presAssocID="{649E81D9-16D7-4BBE-8BE0-EC28967CF573}" presName="arrow" presStyleLbl="bgShp" presStyleIdx="0" presStyleCnt="1"/>
      <dgm:spPr/>
    </dgm:pt>
    <dgm:pt modelId="{E198E292-479D-4102-8315-3640694C1805}" type="pres">
      <dgm:prSet presAssocID="{649E81D9-16D7-4BBE-8BE0-EC28967CF573}" presName="arrowDiagram3" presStyleCnt="0"/>
      <dgm:spPr/>
    </dgm:pt>
    <dgm:pt modelId="{7DE64E91-93D7-495F-BA11-693E045F91BD}" type="pres">
      <dgm:prSet presAssocID="{260531DB-7B9D-429D-B4B2-C222A4A7B667}" presName="bullet3a" presStyleLbl="node1" presStyleIdx="0" presStyleCnt="3"/>
      <dgm:spPr/>
    </dgm:pt>
    <dgm:pt modelId="{087EA5A6-84B0-4A5C-AB8E-79E0C1CE3728}" type="pres">
      <dgm:prSet presAssocID="{260531DB-7B9D-429D-B4B2-C222A4A7B667}" presName="textBox3a" presStyleLbl="revTx" presStyleIdx="0" presStyleCnt="3" custScaleX="154084" custScaleY="54100" custLinFactNeighborX="29332" custLinFactNeighborY="-9121">
        <dgm:presLayoutVars>
          <dgm:bulletEnabled val="1"/>
        </dgm:presLayoutVars>
      </dgm:prSet>
      <dgm:spPr/>
      <dgm:t>
        <a:bodyPr/>
        <a:lstStyle/>
        <a:p>
          <a:endParaRPr lang="en-AU"/>
        </a:p>
      </dgm:t>
    </dgm:pt>
    <dgm:pt modelId="{AA35F9E1-18BB-4849-92F5-D5100272D176}" type="pres">
      <dgm:prSet presAssocID="{C802D8D0-D664-45B4-A524-EB26182B7EB7}" presName="bullet3b" presStyleLbl="node1" presStyleIdx="1" presStyleCnt="3"/>
      <dgm:spPr/>
    </dgm:pt>
    <dgm:pt modelId="{45D60A50-DF08-4C33-954B-E20838E25B4E}" type="pres">
      <dgm:prSet presAssocID="{C802D8D0-D664-45B4-A524-EB26182B7EB7}" presName="textBox3b" presStyleLbl="revTx" presStyleIdx="1" presStyleCnt="3" custScaleX="145645" custScaleY="32870" custLinFactNeighborX="20206" custLinFactNeighborY="-19036">
        <dgm:presLayoutVars>
          <dgm:bulletEnabled val="1"/>
        </dgm:presLayoutVars>
      </dgm:prSet>
      <dgm:spPr/>
      <dgm:t>
        <a:bodyPr/>
        <a:lstStyle/>
        <a:p>
          <a:endParaRPr lang="en-AU"/>
        </a:p>
      </dgm:t>
    </dgm:pt>
    <dgm:pt modelId="{1B0DFEAA-500E-471A-8A97-FC8438E81025}" type="pres">
      <dgm:prSet presAssocID="{42D1B894-8E20-4D49-A9F8-C7C17D7EC41E}" presName="bullet3c" presStyleLbl="node1" presStyleIdx="2" presStyleCnt="3"/>
      <dgm:spPr/>
    </dgm:pt>
    <dgm:pt modelId="{62421454-622B-4FCF-B90A-BCA3A5702E90}" type="pres">
      <dgm:prSet presAssocID="{42D1B894-8E20-4D49-A9F8-C7C17D7EC41E}" presName="textBox3c" presStyleLbl="revTx" presStyleIdx="2" presStyleCnt="3" custScaleX="155255" custScaleY="28336" custLinFactNeighborX="11956" custLinFactNeighborY="-23899">
        <dgm:presLayoutVars>
          <dgm:bulletEnabled val="1"/>
        </dgm:presLayoutVars>
      </dgm:prSet>
      <dgm:spPr/>
      <dgm:t>
        <a:bodyPr/>
        <a:lstStyle/>
        <a:p>
          <a:endParaRPr lang="en-AU"/>
        </a:p>
      </dgm:t>
    </dgm:pt>
  </dgm:ptLst>
  <dgm:cxnLst>
    <dgm:cxn modelId="{11A33A17-012A-425E-843E-7616B2346822}" srcId="{649E81D9-16D7-4BBE-8BE0-EC28967CF573}" destId="{42D1B894-8E20-4D49-A9F8-C7C17D7EC41E}" srcOrd="2" destOrd="0" parTransId="{6D392CC9-C192-4583-AFEF-7701D333FCBC}" sibTransId="{41636229-1669-4E4F-AB0F-B84C59B5B1CE}"/>
    <dgm:cxn modelId="{9C470E93-C7D7-4636-BB36-B11F2892A11C}" type="presOf" srcId="{42D1B894-8E20-4D49-A9F8-C7C17D7EC41E}" destId="{62421454-622B-4FCF-B90A-BCA3A5702E90}" srcOrd="0" destOrd="0" presId="urn:microsoft.com/office/officeart/2005/8/layout/arrow2"/>
    <dgm:cxn modelId="{C8871299-3542-4DC9-8524-04D5A6D6DC93}" type="presOf" srcId="{260531DB-7B9D-429D-B4B2-C222A4A7B667}" destId="{087EA5A6-84B0-4A5C-AB8E-79E0C1CE3728}" srcOrd="0" destOrd="0" presId="urn:microsoft.com/office/officeart/2005/8/layout/arrow2"/>
    <dgm:cxn modelId="{DF704712-8424-4187-8B3D-7CA886AE7C39}" type="presOf" srcId="{C802D8D0-D664-45B4-A524-EB26182B7EB7}" destId="{45D60A50-DF08-4C33-954B-E20838E25B4E}" srcOrd="0" destOrd="0" presId="urn:microsoft.com/office/officeart/2005/8/layout/arrow2"/>
    <dgm:cxn modelId="{525F9591-403D-4DFE-B185-1679C8CB25F3}" type="presOf" srcId="{649E81D9-16D7-4BBE-8BE0-EC28967CF573}" destId="{F388BAD4-B694-4E4B-A73C-7F4C84840478}" srcOrd="0" destOrd="0" presId="urn:microsoft.com/office/officeart/2005/8/layout/arrow2"/>
    <dgm:cxn modelId="{C3C06FAC-CFD0-4EF4-A668-D5B6B0097D4C}" srcId="{649E81D9-16D7-4BBE-8BE0-EC28967CF573}" destId="{C802D8D0-D664-45B4-A524-EB26182B7EB7}" srcOrd="1" destOrd="0" parTransId="{D407EC53-AF63-4AA3-AD7B-F1D45626DC82}" sibTransId="{563B8A59-5D89-407F-8972-229072EDB74A}"/>
    <dgm:cxn modelId="{E9140382-19A8-4AB5-B12E-0841D62778D5}" srcId="{649E81D9-16D7-4BBE-8BE0-EC28967CF573}" destId="{260531DB-7B9D-429D-B4B2-C222A4A7B667}" srcOrd="0" destOrd="0" parTransId="{9DE76894-4F20-4C18-B9CF-8F3709DED406}" sibTransId="{7B7D2AD9-94D6-4BEB-98A5-E7619735D91F}"/>
    <dgm:cxn modelId="{67257132-E385-4197-A747-C452FB242058}" type="presParOf" srcId="{F388BAD4-B694-4E4B-A73C-7F4C84840478}" destId="{3E239C88-25E7-48BF-BE2D-726A86C80778}" srcOrd="0" destOrd="0" presId="urn:microsoft.com/office/officeart/2005/8/layout/arrow2"/>
    <dgm:cxn modelId="{B21CA244-B99E-44EA-A8B8-50174D74CA96}" type="presParOf" srcId="{F388BAD4-B694-4E4B-A73C-7F4C84840478}" destId="{E198E292-479D-4102-8315-3640694C1805}" srcOrd="1" destOrd="0" presId="urn:microsoft.com/office/officeart/2005/8/layout/arrow2"/>
    <dgm:cxn modelId="{D9098A76-9739-471B-BD7A-2A844AED2DB4}" type="presParOf" srcId="{E198E292-479D-4102-8315-3640694C1805}" destId="{7DE64E91-93D7-495F-BA11-693E045F91BD}" srcOrd="0" destOrd="0" presId="urn:microsoft.com/office/officeart/2005/8/layout/arrow2"/>
    <dgm:cxn modelId="{09490961-3468-4817-A96D-02E607E705BC}" type="presParOf" srcId="{E198E292-479D-4102-8315-3640694C1805}" destId="{087EA5A6-84B0-4A5C-AB8E-79E0C1CE3728}" srcOrd="1" destOrd="0" presId="urn:microsoft.com/office/officeart/2005/8/layout/arrow2"/>
    <dgm:cxn modelId="{3D703F7D-9C76-4353-B954-4FF0D27B8C0C}" type="presParOf" srcId="{E198E292-479D-4102-8315-3640694C1805}" destId="{AA35F9E1-18BB-4849-92F5-D5100272D176}" srcOrd="2" destOrd="0" presId="urn:microsoft.com/office/officeart/2005/8/layout/arrow2"/>
    <dgm:cxn modelId="{78353F4B-7672-4AF3-97BB-F5D031953185}" type="presParOf" srcId="{E198E292-479D-4102-8315-3640694C1805}" destId="{45D60A50-DF08-4C33-954B-E20838E25B4E}" srcOrd="3" destOrd="0" presId="urn:microsoft.com/office/officeart/2005/8/layout/arrow2"/>
    <dgm:cxn modelId="{C62B6869-21DA-4AB9-A7E1-6FBB99E4AA67}" type="presParOf" srcId="{E198E292-479D-4102-8315-3640694C1805}" destId="{1B0DFEAA-500E-471A-8A97-FC8438E81025}" srcOrd="4" destOrd="0" presId="urn:microsoft.com/office/officeart/2005/8/layout/arrow2"/>
    <dgm:cxn modelId="{3E3781FE-1B50-4909-AC86-D5C8C57B836E}" type="presParOf" srcId="{E198E292-479D-4102-8315-3640694C1805}" destId="{62421454-622B-4FCF-B90A-BCA3A5702E90}" srcOrd="5" destOrd="0" presId="urn:microsoft.com/office/officeart/2005/8/layout/arrow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535ECCE-F1E7-4BC1-B089-3791391A12A5}" type="doc">
      <dgm:prSet loTypeId="urn:microsoft.com/office/officeart/2005/8/layout/vList6" loCatId="list" qsTypeId="urn:microsoft.com/office/officeart/2005/8/quickstyle/simple1" qsCatId="simple" csTypeId="urn:microsoft.com/office/officeart/2005/8/colors/colorful2" csCatId="colorful" phldr="1"/>
      <dgm:spPr/>
      <dgm:t>
        <a:bodyPr/>
        <a:lstStyle/>
        <a:p>
          <a:endParaRPr lang="en-AU"/>
        </a:p>
      </dgm:t>
    </dgm:pt>
    <dgm:pt modelId="{F53EED8A-8B9F-417C-A008-8ECA29A8A826}">
      <dgm:prSet phldrT="[Text]"/>
      <dgm:spPr/>
      <dgm:t>
        <a:bodyPr/>
        <a:lstStyle/>
        <a:p>
          <a:r>
            <a:rPr lang="en-AU" dirty="0" smtClean="0"/>
            <a:t>Yes</a:t>
          </a:r>
          <a:endParaRPr lang="en-AU" dirty="0"/>
        </a:p>
      </dgm:t>
    </dgm:pt>
    <dgm:pt modelId="{4750480A-21EE-4826-85F2-8B9E20D0A623}" type="parTrans" cxnId="{1E97EEA5-D579-4633-BE3C-C7D70D92A6AF}">
      <dgm:prSet/>
      <dgm:spPr/>
      <dgm:t>
        <a:bodyPr/>
        <a:lstStyle/>
        <a:p>
          <a:endParaRPr lang="en-AU"/>
        </a:p>
      </dgm:t>
    </dgm:pt>
    <dgm:pt modelId="{493D97BC-1450-4687-8A6D-FBBA59338C64}" type="sibTrans" cxnId="{1E97EEA5-D579-4633-BE3C-C7D70D92A6AF}">
      <dgm:prSet/>
      <dgm:spPr/>
      <dgm:t>
        <a:bodyPr/>
        <a:lstStyle/>
        <a:p>
          <a:endParaRPr lang="en-AU"/>
        </a:p>
      </dgm:t>
    </dgm:pt>
    <dgm:pt modelId="{16CDE7F5-30A4-477D-95CF-F73A316960F7}">
      <dgm:prSet phldrT="[Text]"/>
      <dgm:spPr/>
      <dgm:t>
        <a:bodyPr anchor="ctr"/>
        <a:lstStyle/>
        <a:p>
          <a:r>
            <a:rPr lang="en-AU" dirty="0" smtClean="0"/>
            <a:t> 90%</a:t>
          </a:r>
          <a:endParaRPr lang="en-AU" dirty="0"/>
        </a:p>
      </dgm:t>
    </dgm:pt>
    <dgm:pt modelId="{FBF2396A-DC15-48BE-90BD-9DB386A795F4}" type="parTrans" cxnId="{18025CCA-374A-458F-A719-ACBC6342E4C6}">
      <dgm:prSet/>
      <dgm:spPr/>
      <dgm:t>
        <a:bodyPr/>
        <a:lstStyle/>
        <a:p>
          <a:endParaRPr lang="en-AU"/>
        </a:p>
      </dgm:t>
    </dgm:pt>
    <dgm:pt modelId="{4B13E51A-7EF1-463F-8562-3D5A102CA147}" type="sibTrans" cxnId="{18025CCA-374A-458F-A719-ACBC6342E4C6}">
      <dgm:prSet/>
      <dgm:spPr/>
      <dgm:t>
        <a:bodyPr/>
        <a:lstStyle/>
        <a:p>
          <a:endParaRPr lang="en-AU"/>
        </a:p>
      </dgm:t>
    </dgm:pt>
    <dgm:pt modelId="{15614AB1-D11D-45DD-923E-2A271ED14EAD}">
      <dgm:prSet phldrT="[Text]"/>
      <dgm:spPr/>
      <dgm:t>
        <a:bodyPr/>
        <a:lstStyle/>
        <a:p>
          <a:r>
            <a:rPr lang="en-AU" dirty="0" smtClean="0"/>
            <a:t>No</a:t>
          </a:r>
          <a:endParaRPr lang="en-AU" dirty="0"/>
        </a:p>
      </dgm:t>
    </dgm:pt>
    <dgm:pt modelId="{04748929-452E-46A2-A7EF-955107EED258}" type="parTrans" cxnId="{663CD8A4-71AC-43D1-8CDD-9576D57FD4F1}">
      <dgm:prSet/>
      <dgm:spPr/>
      <dgm:t>
        <a:bodyPr/>
        <a:lstStyle/>
        <a:p>
          <a:endParaRPr lang="en-AU"/>
        </a:p>
      </dgm:t>
    </dgm:pt>
    <dgm:pt modelId="{F83C4541-BB8D-4221-8ABF-FF67B33655AC}" type="sibTrans" cxnId="{663CD8A4-71AC-43D1-8CDD-9576D57FD4F1}">
      <dgm:prSet/>
      <dgm:spPr/>
      <dgm:t>
        <a:bodyPr/>
        <a:lstStyle/>
        <a:p>
          <a:endParaRPr lang="en-AU"/>
        </a:p>
      </dgm:t>
    </dgm:pt>
    <dgm:pt modelId="{2DDA7A54-3787-4AFF-B29C-699E5971E87E}">
      <dgm:prSet phldrT="[Text]"/>
      <dgm:spPr/>
      <dgm:t>
        <a:bodyPr anchor="ctr"/>
        <a:lstStyle/>
        <a:p>
          <a:r>
            <a:rPr lang="en-AU" dirty="0" smtClean="0"/>
            <a:t> 39%</a:t>
          </a:r>
          <a:endParaRPr lang="en-AU" dirty="0"/>
        </a:p>
      </dgm:t>
    </dgm:pt>
    <dgm:pt modelId="{69B58DE7-DEDA-4C04-B303-4D0223347569}" type="parTrans" cxnId="{675353F7-D5D6-4B5A-A6A0-CF2C7CA8B8A2}">
      <dgm:prSet/>
      <dgm:spPr/>
      <dgm:t>
        <a:bodyPr/>
        <a:lstStyle/>
        <a:p>
          <a:endParaRPr lang="en-AU"/>
        </a:p>
      </dgm:t>
    </dgm:pt>
    <dgm:pt modelId="{DE3E3ED3-8708-46A5-9593-23145B8EE9BC}" type="sibTrans" cxnId="{675353F7-D5D6-4B5A-A6A0-CF2C7CA8B8A2}">
      <dgm:prSet/>
      <dgm:spPr/>
      <dgm:t>
        <a:bodyPr/>
        <a:lstStyle/>
        <a:p>
          <a:endParaRPr lang="en-AU"/>
        </a:p>
      </dgm:t>
    </dgm:pt>
    <dgm:pt modelId="{96B32D97-47EF-438B-AB53-252909B191C4}" type="pres">
      <dgm:prSet presAssocID="{6535ECCE-F1E7-4BC1-B089-3791391A12A5}" presName="Name0" presStyleCnt="0">
        <dgm:presLayoutVars>
          <dgm:dir/>
          <dgm:animLvl val="lvl"/>
          <dgm:resizeHandles/>
        </dgm:presLayoutVars>
      </dgm:prSet>
      <dgm:spPr/>
      <dgm:t>
        <a:bodyPr/>
        <a:lstStyle/>
        <a:p>
          <a:endParaRPr lang="en-AU"/>
        </a:p>
      </dgm:t>
    </dgm:pt>
    <dgm:pt modelId="{3DD6E764-AC3C-4905-A8AE-74893662CA12}" type="pres">
      <dgm:prSet presAssocID="{F53EED8A-8B9F-417C-A008-8ECA29A8A826}" presName="linNode" presStyleCnt="0"/>
      <dgm:spPr/>
    </dgm:pt>
    <dgm:pt modelId="{30AE6609-8811-415D-A459-ED82606EA8EF}" type="pres">
      <dgm:prSet presAssocID="{F53EED8A-8B9F-417C-A008-8ECA29A8A826}" presName="parentShp" presStyleLbl="node1" presStyleIdx="0" presStyleCnt="2">
        <dgm:presLayoutVars>
          <dgm:bulletEnabled val="1"/>
        </dgm:presLayoutVars>
      </dgm:prSet>
      <dgm:spPr/>
      <dgm:t>
        <a:bodyPr/>
        <a:lstStyle/>
        <a:p>
          <a:endParaRPr lang="en-AU"/>
        </a:p>
      </dgm:t>
    </dgm:pt>
    <dgm:pt modelId="{B012F68D-E4EE-46B2-AD89-07CAFF68CB3F}" type="pres">
      <dgm:prSet presAssocID="{F53EED8A-8B9F-417C-A008-8ECA29A8A826}" presName="childShp" presStyleLbl="bgAccFollowNode1" presStyleIdx="0" presStyleCnt="2">
        <dgm:presLayoutVars>
          <dgm:bulletEnabled val="1"/>
        </dgm:presLayoutVars>
      </dgm:prSet>
      <dgm:spPr/>
      <dgm:t>
        <a:bodyPr/>
        <a:lstStyle/>
        <a:p>
          <a:endParaRPr lang="en-AU"/>
        </a:p>
      </dgm:t>
    </dgm:pt>
    <dgm:pt modelId="{BA31F4CE-6B42-4C78-A9BC-0613361A84F9}" type="pres">
      <dgm:prSet presAssocID="{493D97BC-1450-4687-8A6D-FBBA59338C64}" presName="spacing" presStyleCnt="0"/>
      <dgm:spPr/>
    </dgm:pt>
    <dgm:pt modelId="{CAE45F81-9115-4CE0-A0DF-72CFAC494EDE}" type="pres">
      <dgm:prSet presAssocID="{15614AB1-D11D-45DD-923E-2A271ED14EAD}" presName="linNode" presStyleCnt="0"/>
      <dgm:spPr/>
    </dgm:pt>
    <dgm:pt modelId="{FBD0CB36-E914-4BF8-84C5-641AF595236C}" type="pres">
      <dgm:prSet presAssocID="{15614AB1-D11D-45DD-923E-2A271ED14EAD}" presName="parentShp" presStyleLbl="node1" presStyleIdx="1" presStyleCnt="2">
        <dgm:presLayoutVars>
          <dgm:bulletEnabled val="1"/>
        </dgm:presLayoutVars>
      </dgm:prSet>
      <dgm:spPr/>
      <dgm:t>
        <a:bodyPr/>
        <a:lstStyle/>
        <a:p>
          <a:endParaRPr lang="en-AU"/>
        </a:p>
      </dgm:t>
    </dgm:pt>
    <dgm:pt modelId="{185D17D6-9184-4694-918A-D9FAC390774F}" type="pres">
      <dgm:prSet presAssocID="{15614AB1-D11D-45DD-923E-2A271ED14EAD}" presName="childShp" presStyleLbl="bgAccFollowNode1" presStyleIdx="1" presStyleCnt="2">
        <dgm:presLayoutVars>
          <dgm:bulletEnabled val="1"/>
        </dgm:presLayoutVars>
      </dgm:prSet>
      <dgm:spPr/>
      <dgm:t>
        <a:bodyPr/>
        <a:lstStyle/>
        <a:p>
          <a:endParaRPr lang="en-AU"/>
        </a:p>
      </dgm:t>
    </dgm:pt>
  </dgm:ptLst>
  <dgm:cxnLst>
    <dgm:cxn modelId="{24195FD1-7DD3-474C-8A45-32219FFE2E8D}" type="presOf" srcId="{6535ECCE-F1E7-4BC1-B089-3791391A12A5}" destId="{96B32D97-47EF-438B-AB53-252909B191C4}" srcOrd="0" destOrd="0" presId="urn:microsoft.com/office/officeart/2005/8/layout/vList6"/>
    <dgm:cxn modelId="{CBF04623-83D9-44EB-84AB-C9B3C4077392}" type="presOf" srcId="{16CDE7F5-30A4-477D-95CF-F73A316960F7}" destId="{B012F68D-E4EE-46B2-AD89-07CAFF68CB3F}" srcOrd="0" destOrd="0" presId="urn:microsoft.com/office/officeart/2005/8/layout/vList6"/>
    <dgm:cxn modelId="{18025CCA-374A-458F-A719-ACBC6342E4C6}" srcId="{F53EED8A-8B9F-417C-A008-8ECA29A8A826}" destId="{16CDE7F5-30A4-477D-95CF-F73A316960F7}" srcOrd="0" destOrd="0" parTransId="{FBF2396A-DC15-48BE-90BD-9DB386A795F4}" sibTransId="{4B13E51A-7EF1-463F-8562-3D5A102CA147}"/>
    <dgm:cxn modelId="{61DE76DA-A289-43F2-ABA9-4D494429DD0A}" type="presOf" srcId="{F53EED8A-8B9F-417C-A008-8ECA29A8A826}" destId="{30AE6609-8811-415D-A459-ED82606EA8EF}" srcOrd="0" destOrd="0" presId="urn:microsoft.com/office/officeart/2005/8/layout/vList6"/>
    <dgm:cxn modelId="{1E97EEA5-D579-4633-BE3C-C7D70D92A6AF}" srcId="{6535ECCE-F1E7-4BC1-B089-3791391A12A5}" destId="{F53EED8A-8B9F-417C-A008-8ECA29A8A826}" srcOrd="0" destOrd="0" parTransId="{4750480A-21EE-4826-85F2-8B9E20D0A623}" sibTransId="{493D97BC-1450-4687-8A6D-FBBA59338C64}"/>
    <dgm:cxn modelId="{663CD8A4-71AC-43D1-8CDD-9576D57FD4F1}" srcId="{6535ECCE-F1E7-4BC1-B089-3791391A12A5}" destId="{15614AB1-D11D-45DD-923E-2A271ED14EAD}" srcOrd="1" destOrd="0" parTransId="{04748929-452E-46A2-A7EF-955107EED258}" sibTransId="{F83C4541-BB8D-4221-8ABF-FF67B33655AC}"/>
    <dgm:cxn modelId="{675353F7-D5D6-4B5A-A6A0-CF2C7CA8B8A2}" srcId="{15614AB1-D11D-45DD-923E-2A271ED14EAD}" destId="{2DDA7A54-3787-4AFF-B29C-699E5971E87E}" srcOrd="0" destOrd="0" parTransId="{69B58DE7-DEDA-4C04-B303-4D0223347569}" sibTransId="{DE3E3ED3-8708-46A5-9593-23145B8EE9BC}"/>
    <dgm:cxn modelId="{7E229D93-9254-413F-BD3E-391E2EE0DCC3}" type="presOf" srcId="{15614AB1-D11D-45DD-923E-2A271ED14EAD}" destId="{FBD0CB36-E914-4BF8-84C5-641AF595236C}" srcOrd="0" destOrd="0" presId="urn:microsoft.com/office/officeart/2005/8/layout/vList6"/>
    <dgm:cxn modelId="{2A926551-E1DF-4F7D-909B-931798718080}" type="presOf" srcId="{2DDA7A54-3787-4AFF-B29C-699E5971E87E}" destId="{185D17D6-9184-4694-918A-D9FAC390774F}" srcOrd="0" destOrd="0" presId="urn:microsoft.com/office/officeart/2005/8/layout/vList6"/>
    <dgm:cxn modelId="{4C6A0833-C937-4660-8E46-62EB15D7E9CF}" type="presParOf" srcId="{96B32D97-47EF-438B-AB53-252909B191C4}" destId="{3DD6E764-AC3C-4905-A8AE-74893662CA12}" srcOrd="0" destOrd="0" presId="urn:microsoft.com/office/officeart/2005/8/layout/vList6"/>
    <dgm:cxn modelId="{A6B45FB8-A7A8-479A-BBF4-33F5473A5699}" type="presParOf" srcId="{3DD6E764-AC3C-4905-A8AE-74893662CA12}" destId="{30AE6609-8811-415D-A459-ED82606EA8EF}" srcOrd="0" destOrd="0" presId="urn:microsoft.com/office/officeart/2005/8/layout/vList6"/>
    <dgm:cxn modelId="{6F7C4C1A-5AB1-48AB-9F2C-80186B481064}" type="presParOf" srcId="{3DD6E764-AC3C-4905-A8AE-74893662CA12}" destId="{B012F68D-E4EE-46B2-AD89-07CAFF68CB3F}" srcOrd="1" destOrd="0" presId="urn:microsoft.com/office/officeart/2005/8/layout/vList6"/>
    <dgm:cxn modelId="{6C5FB82A-3CE2-4893-803E-562EE584231E}" type="presParOf" srcId="{96B32D97-47EF-438B-AB53-252909B191C4}" destId="{BA31F4CE-6B42-4C78-A9BC-0613361A84F9}" srcOrd="1" destOrd="0" presId="urn:microsoft.com/office/officeart/2005/8/layout/vList6"/>
    <dgm:cxn modelId="{AA5DEB78-4D29-4C4D-94EB-F645B49CE320}" type="presParOf" srcId="{96B32D97-47EF-438B-AB53-252909B191C4}" destId="{CAE45F81-9115-4CE0-A0DF-72CFAC494EDE}" srcOrd="2" destOrd="0" presId="urn:microsoft.com/office/officeart/2005/8/layout/vList6"/>
    <dgm:cxn modelId="{673CAAE0-DAFE-44B9-8D66-86B2B5DC26F7}" type="presParOf" srcId="{CAE45F81-9115-4CE0-A0DF-72CFAC494EDE}" destId="{FBD0CB36-E914-4BF8-84C5-641AF595236C}" srcOrd="0" destOrd="0" presId="urn:microsoft.com/office/officeart/2005/8/layout/vList6"/>
    <dgm:cxn modelId="{D5E5A3B1-042F-49FF-B7EB-49FDB463F4B7}" type="presParOf" srcId="{CAE45F81-9115-4CE0-A0DF-72CFAC494EDE}" destId="{185D17D6-9184-4694-918A-D9FAC390774F}" srcOrd="1" destOrd="0" presId="urn:microsoft.com/office/officeart/2005/8/layout/vList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292F82F-F256-4324-B55F-4F27CF610298}" type="doc">
      <dgm:prSet loTypeId="urn:microsoft.com/office/officeart/2005/8/layout/arrow2" loCatId="process" qsTypeId="urn:microsoft.com/office/officeart/2005/8/quickstyle/simple4" qsCatId="simple" csTypeId="urn:microsoft.com/office/officeart/2005/8/colors/colorful2" csCatId="colorful" phldr="1"/>
      <dgm:spPr/>
    </dgm:pt>
    <dgm:pt modelId="{3FD6B3D7-B4D7-4338-81D0-498CEC6D5078}">
      <dgm:prSet phldrT="[Text]"/>
      <dgm:spPr/>
      <dgm:t>
        <a:bodyPr/>
        <a:lstStyle/>
        <a:p>
          <a:r>
            <a:rPr lang="en-AU" dirty="0" smtClean="0"/>
            <a:t>14% No Training Delivery</a:t>
          </a:r>
          <a:endParaRPr lang="en-AU" dirty="0"/>
        </a:p>
      </dgm:t>
    </dgm:pt>
    <dgm:pt modelId="{DBD74DBA-C02D-4BCB-8CC3-1873EB53C3AB}" type="parTrans" cxnId="{2AB95CFB-B7D3-40B6-A0BB-C5BD16943D3F}">
      <dgm:prSet/>
      <dgm:spPr/>
      <dgm:t>
        <a:bodyPr/>
        <a:lstStyle/>
        <a:p>
          <a:endParaRPr lang="en-AU"/>
        </a:p>
      </dgm:t>
    </dgm:pt>
    <dgm:pt modelId="{FDF0D6A8-FD7F-4CB2-93B1-0233311FA9B4}" type="sibTrans" cxnId="{2AB95CFB-B7D3-40B6-A0BB-C5BD16943D3F}">
      <dgm:prSet/>
      <dgm:spPr/>
      <dgm:t>
        <a:bodyPr/>
        <a:lstStyle/>
        <a:p>
          <a:endParaRPr lang="en-AU"/>
        </a:p>
      </dgm:t>
    </dgm:pt>
    <dgm:pt modelId="{1F5D3C9D-932C-4243-A4CC-C332B6F4C066}">
      <dgm:prSet phldrT="[Text]"/>
      <dgm:spPr/>
      <dgm:t>
        <a:bodyPr/>
        <a:lstStyle/>
        <a:p>
          <a:r>
            <a:rPr lang="en-AU" dirty="0" smtClean="0"/>
            <a:t>50% No EDRMS Experience</a:t>
          </a:r>
          <a:endParaRPr lang="en-AU" dirty="0"/>
        </a:p>
      </dgm:t>
    </dgm:pt>
    <dgm:pt modelId="{0167DB47-B5A5-495A-8F17-2A966276FD66}" type="parTrans" cxnId="{F02302B7-F9E6-4153-9069-4C7EBE7902EC}">
      <dgm:prSet/>
      <dgm:spPr/>
      <dgm:t>
        <a:bodyPr/>
        <a:lstStyle/>
        <a:p>
          <a:endParaRPr lang="en-AU"/>
        </a:p>
      </dgm:t>
    </dgm:pt>
    <dgm:pt modelId="{7D92C98B-8BDB-4320-B093-F2AD565547C5}" type="sibTrans" cxnId="{F02302B7-F9E6-4153-9069-4C7EBE7902EC}">
      <dgm:prSet/>
      <dgm:spPr/>
      <dgm:t>
        <a:bodyPr/>
        <a:lstStyle/>
        <a:p>
          <a:endParaRPr lang="en-AU"/>
        </a:p>
      </dgm:t>
    </dgm:pt>
    <dgm:pt modelId="{E2085B8C-573C-40D5-8841-8C3AD1EC1B7D}">
      <dgm:prSet phldrT="[Text]"/>
      <dgm:spPr/>
      <dgm:t>
        <a:bodyPr/>
        <a:lstStyle/>
        <a:p>
          <a:r>
            <a:rPr lang="en-AU" dirty="0" smtClean="0"/>
            <a:t>81% Training Delivery</a:t>
          </a:r>
          <a:endParaRPr lang="en-AU" dirty="0"/>
        </a:p>
      </dgm:t>
    </dgm:pt>
    <dgm:pt modelId="{527D6121-B343-4E07-A048-5326087A9723}" type="parTrans" cxnId="{A57C7764-9F0B-47E8-890B-7ECE0B421215}">
      <dgm:prSet/>
      <dgm:spPr/>
      <dgm:t>
        <a:bodyPr/>
        <a:lstStyle/>
        <a:p>
          <a:endParaRPr lang="en-AU"/>
        </a:p>
      </dgm:t>
    </dgm:pt>
    <dgm:pt modelId="{2CDE63BA-9F06-43C5-AD4A-86C4CADB5FE8}" type="sibTrans" cxnId="{A57C7764-9F0B-47E8-890B-7ECE0B421215}">
      <dgm:prSet/>
      <dgm:spPr/>
      <dgm:t>
        <a:bodyPr/>
        <a:lstStyle/>
        <a:p>
          <a:endParaRPr lang="en-AU"/>
        </a:p>
      </dgm:t>
    </dgm:pt>
    <dgm:pt modelId="{30BE2410-28A6-470C-8AC5-6582275DA046}">
      <dgm:prSet phldrT="[Text]"/>
      <dgm:spPr/>
      <dgm:t>
        <a:bodyPr/>
        <a:lstStyle/>
        <a:p>
          <a:r>
            <a:rPr lang="en-AU" dirty="0" smtClean="0"/>
            <a:t>86% EDRMS Experience</a:t>
          </a:r>
          <a:endParaRPr lang="en-AU" dirty="0"/>
        </a:p>
      </dgm:t>
    </dgm:pt>
    <dgm:pt modelId="{863B8BFD-7710-4088-8902-55E9E3376EB1}" type="parTrans" cxnId="{C546729C-EA59-467F-A2EF-C9C96E9FD7C7}">
      <dgm:prSet/>
      <dgm:spPr/>
      <dgm:t>
        <a:bodyPr/>
        <a:lstStyle/>
        <a:p>
          <a:endParaRPr lang="en-AU"/>
        </a:p>
      </dgm:t>
    </dgm:pt>
    <dgm:pt modelId="{46B86D6A-82C8-4BBF-A9F6-90A6A8D42BAF}" type="sibTrans" cxnId="{C546729C-EA59-467F-A2EF-C9C96E9FD7C7}">
      <dgm:prSet/>
      <dgm:spPr/>
      <dgm:t>
        <a:bodyPr/>
        <a:lstStyle/>
        <a:p>
          <a:endParaRPr lang="en-AU"/>
        </a:p>
      </dgm:t>
    </dgm:pt>
    <dgm:pt modelId="{DF4B31BF-BEEF-4AE8-8E75-CE2DE049FA01}" type="pres">
      <dgm:prSet presAssocID="{7292F82F-F256-4324-B55F-4F27CF610298}" presName="arrowDiagram" presStyleCnt="0">
        <dgm:presLayoutVars>
          <dgm:chMax val="5"/>
          <dgm:dir/>
          <dgm:resizeHandles val="exact"/>
        </dgm:presLayoutVars>
      </dgm:prSet>
      <dgm:spPr/>
    </dgm:pt>
    <dgm:pt modelId="{314B5EF4-D64D-406D-8D0D-25AF5815E08C}" type="pres">
      <dgm:prSet presAssocID="{7292F82F-F256-4324-B55F-4F27CF610298}" presName="arrow" presStyleLbl="bgShp" presStyleIdx="0" presStyleCnt="1"/>
      <dgm:spPr/>
    </dgm:pt>
    <dgm:pt modelId="{69567083-4477-46BC-84E4-C779B29743A3}" type="pres">
      <dgm:prSet presAssocID="{7292F82F-F256-4324-B55F-4F27CF610298}" presName="arrowDiagram4" presStyleCnt="0"/>
      <dgm:spPr/>
    </dgm:pt>
    <dgm:pt modelId="{008B6F64-10D6-457D-935E-CFCDF5CAC07E}" type="pres">
      <dgm:prSet presAssocID="{3FD6B3D7-B4D7-4338-81D0-498CEC6D5078}" presName="bullet4a" presStyleLbl="node1" presStyleIdx="0" presStyleCnt="4"/>
      <dgm:spPr/>
    </dgm:pt>
    <dgm:pt modelId="{F307E946-B2FE-4D89-8F2E-1C47AB0112AF}" type="pres">
      <dgm:prSet presAssocID="{3FD6B3D7-B4D7-4338-81D0-498CEC6D5078}" presName="textBox4a" presStyleLbl="revTx" presStyleIdx="0" presStyleCnt="4" custScaleY="87403" custLinFactNeighborY="13536">
        <dgm:presLayoutVars>
          <dgm:bulletEnabled val="1"/>
        </dgm:presLayoutVars>
      </dgm:prSet>
      <dgm:spPr/>
      <dgm:t>
        <a:bodyPr/>
        <a:lstStyle/>
        <a:p>
          <a:endParaRPr lang="en-AU"/>
        </a:p>
      </dgm:t>
    </dgm:pt>
    <dgm:pt modelId="{30E156E2-1DA1-445F-BCE7-374F90FCEBCC}" type="pres">
      <dgm:prSet presAssocID="{1F5D3C9D-932C-4243-A4CC-C332B6F4C066}" presName="bullet4b" presStyleLbl="node1" presStyleIdx="1" presStyleCnt="4"/>
      <dgm:spPr/>
    </dgm:pt>
    <dgm:pt modelId="{2E14F140-F86C-47B9-9588-363CC0590B28}" type="pres">
      <dgm:prSet presAssocID="{1F5D3C9D-932C-4243-A4CC-C332B6F4C066}" presName="textBox4b" presStyleLbl="revTx" presStyleIdx="1" presStyleCnt="4" custScaleY="51142" custLinFactNeighborY="-8779">
        <dgm:presLayoutVars>
          <dgm:bulletEnabled val="1"/>
        </dgm:presLayoutVars>
      </dgm:prSet>
      <dgm:spPr/>
      <dgm:t>
        <a:bodyPr/>
        <a:lstStyle/>
        <a:p>
          <a:endParaRPr lang="en-AU"/>
        </a:p>
      </dgm:t>
    </dgm:pt>
    <dgm:pt modelId="{2A9CC508-71FD-4820-A4F5-30222CA46CC0}" type="pres">
      <dgm:prSet presAssocID="{E2085B8C-573C-40D5-8841-8C3AD1EC1B7D}" presName="bullet4c" presStyleLbl="node1" presStyleIdx="2" presStyleCnt="4"/>
      <dgm:spPr/>
    </dgm:pt>
    <dgm:pt modelId="{EEF3B605-DAF9-4644-A049-0E2AFF2A2861}" type="pres">
      <dgm:prSet presAssocID="{E2085B8C-573C-40D5-8841-8C3AD1EC1B7D}" presName="textBox4c" presStyleLbl="revTx" presStyleIdx="2" presStyleCnt="4" custScaleY="63871" custLinFactNeighborY="-1">
        <dgm:presLayoutVars>
          <dgm:bulletEnabled val="1"/>
        </dgm:presLayoutVars>
      </dgm:prSet>
      <dgm:spPr/>
      <dgm:t>
        <a:bodyPr/>
        <a:lstStyle/>
        <a:p>
          <a:endParaRPr lang="en-AU"/>
        </a:p>
      </dgm:t>
    </dgm:pt>
    <dgm:pt modelId="{559ABA23-4C79-4034-8ECD-F99A123FE1C0}" type="pres">
      <dgm:prSet presAssocID="{30BE2410-28A6-470C-8AC5-6582275DA046}" presName="bullet4d" presStyleLbl="node1" presStyleIdx="3" presStyleCnt="4"/>
      <dgm:spPr/>
    </dgm:pt>
    <dgm:pt modelId="{AF39E0F0-DD83-4415-8B5E-18D7282A14A4}" type="pres">
      <dgm:prSet presAssocID="{30BE2410-28A6-470C-8AC5-6582275DA046}" presName="textBox4d" presStyleLbl="revTx" presStyleIdx="3" presStyleCnt="4" custScaleY="64366" custLinFactNeighborY="-9772">
        <dgm:presLayoutVars>
          <dgm:bulletEnabled val="1"/>
        </dgm:presLayoutVars>
      </dgm:prSet>
      <dgm:spPr/>
      <dgm:t>
        <a:bodyPr/>
        <a:lstStyle/>
        <a:p>
          <a:endParaRPr lang="en-AU"/>
        </a:p>
      </dgm:t>
    </dgm:pt>
  </dgm:ptLst>
  <dgm:cxnLst>
    <dgm:cxn modelId="{F98FC284-4A1A-4CF4-9969-7B69C8F9B934}" type="presOf" srcId="{3FD6B3D7-B4D7-4338-81D0-498CEC6D5078}" destId="{F307E946-B2FE-4D89-8F2E-1C47AB0112AF}" srcOrd="0" destOrd="0" presId="urn:microsoft.com/office/officeart/2005/8/layout/arrow2"/>
    <dgm:cxn modelId="{046EAF9E-B8B8-4308-84E4-0BB0EA5FD91D}" type="presOf" srcId="{E2085B8C-573C-40D5-8841-8C3AD1EC1B7D}" destId="{EEF3B605-DAF9-4644-A049-0E2AFF2A2861}" srcOrd="0" destOrd="0" presId="urn:microsoft.com/office/officeart/2005/8/layout/arrow2"/>
    <dgm:cxn modelId="{C546729C-EA59-467F-A2EF-C9C96E9FD7C7}" srcId="{7292F82F-F256-4324-B55F-4F27CF610298}" destId="{30BE2410-28A6-470C-8AC5-6582275DA046}" srcOrd="3" destOrd="0" parTransId="{863B8BFD-7710-4088-8902-55E9E3376EB1}" sibTransId="{46B86D6A-82C8-4BBF-A9F6-90A6A8D42BAF}"/>
    <dgm:cxn modelId="{356F2642-D496-4E66-82AD-58D052C8825D}" type="presOf" srcId="{7292F82F-F256-4324-B55F-4F27CF610298}" destId="{DF4B31BF-BEEF-4AE8-8E75-CE2DE049FA01}" srcOrd="0" destOrd="0" presId="urn:microsoft.com/office/officeart/2005/8/layout/arrow2"/>
    <dgm:cxn modelId="{A57C7764-9F0B-47E8-890B-7ECE0B421215}" srcId="{7292F82F-F256-4324-B55F-4F27CF610298}" destId="{E2085B8C-573C-40D5-8841-8C3AD1EC1B7D}" srcOrd="2" destOrd="0" parTransId="{527D6121-B343-4E07-A048-5326087A9723}" sibTransId="{2CDE63BA-9F06-43C5-AD4A-86C4CADB5FE8}"/>
    <dgm:cxn modelId="{003CC330-F2C0-4C68-A431-E123FFE552F0}" type="presOf" srcId="{30BE2410-28A6-470C-8AC5-6582275DA046}" destId="{AF39E0F0-DD83-4415-8B5E-18D7282A14A4}" srcOrd="0" destOrd="0" presId="urn:microsoft.com/office/officeart/2005/8/layout/arrow2"/>
    <dgm:cxn modelId="{B45A4455-2B64-4267-86EE-DFC7BB7D9386}" type="presOf" srcId="{1F5D3C9D-932C-4243-A4CC-C332B6F4C066}" destId="{2E14F140-F86C-47B9-9588-363CC0590B28}" srcOrd="0" destOrd="0" presId="urn:microsoft.com/office/officeart/2005/8/layout/arrow2"/>
    <dgm:cxn modelId="{F02302B7-F9E6-4153-9069-4C7EBE7902EC}" srcId="{7292F82F-F256-4324-B55F-4F27CF610298}" destId="{1F5D3C9D-932C-4243-A4CC-C332B6F4C066}" srcOrd="1" destOrd="0" parTransId="{0167DB47-B5A5-495A-8F17-2A966276FD66}" sibTransId="{7D92C98B-8BDB-4320-B093-F2AD565547C5}"/>
    <dgm:cxn modelId="{2AB95CFB-B7D3-40B6-A0BB-C5BD16943D3F}" srcId="{7292F82F-F256-4324-B55F-4F27CF610298}" destId="{3FD6B3D7-B4D7-4338-81D0-498CEC6D5078}" srcOrd="0" destOrd="0" parTransId="{DBD74DBA-C02D-4BCB-8CC3-1873EB53C3AB}" sibTransId="{FDF0D6A8-FD7F-4CB2-93B1-0233311FA9B4}"/>
    <dgm:cxn modelId="{CBBE4B44-7AE8-4387-9C4E-796A64649DA6}" type="presParOf" srcId="{DF4B31BF-BEEF-4AE8-8E75-CE2DE049FA01}" destId="{314B5EF4-D64D-406D-8D0D-25AF5815E08C}" srcOrd="0" destOrd="0" presId="urn:microsoft.com/office/officeart/2005/8/layout/arrow2"/>
    <dgm:cxn modelId="{8DAEB82A-9E61-4236-AB0B-1F3564C4F89C}" type="presParOf" srcId="{DF4B31BF-BEEF-4AE8-8E75-CE2DE049FA01}" destId="{69567083-4477-46BC-84E4-C779B29743A3}" srcOrd="1" destOrd="0" presId="urn:microsoft.com/office/officeart/2005/8/layout/arrow2"/>
    <dgm:cxn modelId="{666DD281-9085-4830-A0D9-970090BE8416}" type="presParOf" srcId="{69567083-4477-46BC-84E4-C779B29743A3}" destId="{008B6F64-10D6-457D-935E-CFCDF5CAC07E}" srcOrd="0" destOrd="0" presId="urn:microsoft.com/office/officeart/2005/8/layout/arrow2"/>
    <dgm:cxn modelId="{C3CC78A9-7927-413F-8B48-8D343FBA8748}" type="presParOf" srcId="{69567083-4477-46BC-84E4-C779B29743A3}" destId="{F307E946-B2FE-4D89-8F2E-1C47AB0112AF}" srcOrd="1" destOrd="0" presId="urn:microsoft.com/office/officeart/2005/8/layout/arrow2"/>
    <dgm:cxn modelId="{38A05F0D-FD7E-45D0-9404-B198572662D6}" type="presParOf" srcId="{69567083-4477-46BC-84E4-C779B29743A3}" destId="{30E156E2-1DA1-445F-BCE7-374F90FCEBCC}" srcOrd="2" destOrd="0" presId="urn:microsoft.com/office/officeart/2005/8/layout/arrow2"/>
    <dgm:cxn modelId="{EA492E2B-4636-4DE1-B627-5A1CCFEC19A5}" type="presParOf" srcId="{69567083-4477-46BC-84E4-C779B29743A3}" destId="{2E14F140-F86C-47B9-9588-363CC0590B28}" srcOrd="3" destOrd="0" presId="urn:microsoft.com/office/officeart/2005/8/layout/arrow2"/>
    <dgm:cxn modelId="{2F51FCD4-1DF7-4A81-89B4-B4481F65EF38}" type="presParOf" srcId="{69567083-4477-46BC-84E4-C779B29743A3}" destId="{2A9CC508-71FD-4820-A4F5-30222CA46CC0}" srcOrd="4" destOrd="0" presId="urn:microsoft.com/office/officeart/2005/8/layout/arrow2"/>
    <dgm:cxn modelId="{D22643BC-2650-40E1-8788-97A8ECABBAD0}" type="presParOf" srcId="{69567083-4477-46BC-84E4-C779B29743A3}" destId="{EEF3B605-DAF9-4644-A049-0E2AFF2A2861}" srcOrd="5" destOrd="0" presId="urn:microsoft.com/office/officeart/2005/8/layout/arrow2"/>
    <dgm:cxn modelId="{5332F397-A717-4784-86AA-EDA83906A7E9}" type="presParOf" srcId="{69567083-4477-46BC-84E4-C779B29743A3}" destId="{559ABA23-4C79-4034-8ECD-F99A123FE1C0}" srcOrd="6" destOrd="0" presId="urn:microsoft.com/office/officeart/2005/8/layout/arrow2"/>
    <dgm:cxn modelId="{DF18553B-AAD9-4CAB-800E-77565ED29356}" type="presParOf" srcId="{69567083-4477-46BC-84E4-C779B29743A3}" destId="{AF39E0F0-DD83-4415-8B5E-18D7282A14A4}" srcOrd="7" destOrd="0" presId="urn:microsoft.com/office/officeart/2005/8/layout/arrow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239C88-25E7-48BF-BE2D-726A86C80778}">
      <dsp:nvSpPr>
        <dsp:cNvPr id="0" name=""/>
        <dsp:cNvSpPr/>
      </dsp:nvSpPr>
      <dsp:spPr>
        <a:xfrm>
          <a:off x="0" y="144509"/>
          <a:ext cx="6936431" cy="4335269"/>
        </a:xfrm>
        <a:prstGeom prst="swooshArrow">
          <a:avLst>
            <a:gd name="adj1" fmla="val 25000"/>
            <a:gd name="adj2" fmla="val 25000"/>
          </a:avLst>
        </a:prstGeom>
        <a:solidFill>
          <a:schemeClr val="accent2">
            <a:tint val="40000"/>
            <a:hueOff val="0"/>
            <a:satOff val="0"/>
            <a:lumOff val="0"/>
            <a:alphaOff val="0"/>
          </a:schemeClr>
        </a:solidFill>
        <a:ln>
          <a:noFill/>
        </a:ln>
        <a:effectLst>
          <a:outerShdw blurRad="38100" dist="25400" dir="2700000" algn="br" rotWithShape="0">
            <a:srgbClr val="000000">
              <a:alpha val="60000"/>
            </a:srgbClr>
          </a:outerShdw>
        </a:effectLst>
      </dsp:spPr>
      <dsp:style>
        <a:lnRef idx="0">
          <a:scrgbClr r="0" g="0" b="0"/>
        </a:lnRef>
        <a:fillRef idx="1">
          <a:scrgbClr r="0" g="0" b="0"/>
        </a:fillRef>
        <a:effectRef idx="2">
          <a:scrgbClr r="0" g="0" b="0"/>
        </a:effectRef>
        <a:fontRef idx="minor"/>
      </dsp:style>
    </dsp:sp>
    <dsp:sp modelId="{7DE64E91-93D7-495F-BA11-693E045F91BD}">
      <dsp:nvSpPr>
        <dsp:cNvPr id="0" name=""/>
        <dsp:cNvSpPr/>
      </dsp:nvSpPr>
      <dsp:spPr>
        <a:xfrm>
          <a:off x="880926" y="3136712"/>
          <a:ext cx="180347" cy="180347"/>
        </a:xfrm>
        <a:prstGeom prst="ellipse">
          <a:avLst/>
        </a:prstGeom>
        <a:gradFill rotWithShape="0">
          <a:gsLst>
            <a:gs pos="0">
              <a:schemeClr val="accent2">
                <a:hueOff val="0"/>
                <a:satOff val="0"/>
                <a:lumOff val="0"/>
                <a:alphaOff val="0"/>
                <a:shade val="70000"/>
                <a:satMod val="150000"/>
              </a:schemeClr>
            </a:gs>
            <a:gs pos="34000">
              <a:schemeClr val="accent2">
                <a:hueOff val="0"/>
                <a:satOff val="0"/>
                <a:lumOff val="0"/>
                <a:alphaOff val="0"/>
                <a:shade val="70000"/>
                <a:satMod val="140000"/>
              </a:schemeClr>
            </a:gs>
            <a:gs pos="70000">
              <a:schemeClr val="accent2">
                <a:hueOff val="0"/>
                <a:satOff val="0"/>
                <a:lumOff val="0"/>
                <a:alphaOff val="0"/>
                <a:tint val="100000"/>
                <a:shade val="90000"/>
                <a:satMod val="140000"/>
              </a:schemeClr>
            </a:gs>
            <a:gs pos="100000">
              <a:schemeClr val="accent2">
                <a:hueOff val="0"/>
                <a:satOff val="0"/>
                <a:lumOff val="0"/>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sp>
    <dsp:sp modelId="{087EA5A6-84B0-4A5C-AB8E-79E0C1CE3728}">
      <dsp:nvSpPr>
        <dsp:cNvPr id="0" name=""/>
        <dsp:cNvSpPr/>
      </dsp:nvSpPr>
      <dsp:spPr>
        <a:xfrm>
          <a:off x="1008111" y="3400148"/>
          <a:ext cx="2490288" cy="6778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562" tIns="0" rIns="0" bIns="0" numCol="1" spcCol="1270" anchor="t" anchorCtr="0">
          <a:noAutofit/>
        </a:bodyPr>
        <a:lstStyle/>
        <a:p>
          <a:pPr lvl="0" algn="l" defTabSz="977900">
            <a:lnSpc>
              <a:spcPct val="90000"/>
            </a:lnSpc>
            <a:spcBef>
              <a:spcPct val="0"/>
            </a:spcBef>
            <a:spcAft>
              <a:spcPct val="35000"/>
            </a:spcAft>
          </a:pPr>
          <a:r>
            <a:rPr lang="en-AU" sz="2200" kern="1200" dirty="0" smtClean="0"/>
            <a:t>50% - Software rollout experience</a:t>
          </a:r>
          <a:endParaRPr lang="en-AU" sz="2200" kern="1200" dirty="0"/>
        </a:p>
      </dsp:txBody>
      <dsp:txXfrm>
        <a:off x="1008111" y="3400148"/>
        <a:ext cx="2490288" cy="677815"/>
      </dsp:txXfrm>
    </dsp:sp>
    <dsp:sp modelId="{AA35F9E1-18BB-4849-92F5-D5100272D176}">
      <dsp:nvSpPr>
        <dsp:cNvPr id="0" name=""/>
        <dsp:cNvSpPr/>
      </dsp:nvSpPr>
      <dsp:spPr>
        <a:xfrm>
          <a:off x="2472838" y="1958385"/>
          <a:ext cx="326012" cy="326012"/>
        </a:xfrm>
        <a:prstGeom prst="ellipse">
          <a:avLst/>
        </a:prstGeom>
        <a:gradFill rotWithShape="0">
          <a:gsLst>
            <a:gs pos="0">
              <a:schemeClr val="accent2">
                <a:hueOff val="-5486443"/>
                <a:satOff val="-4145"/>
                <a:lumOff val="11078"/>
                <a:alphaOff val="0"/>
                <a:shade val="70000"/>
                <a:satMod val="150000"/>
              </a:schemeClr>
            </a:gs>
            <a:gs pos="34000">
              <a:schemeClr val="accent2">
                <a:hueOff val="-5486443"/>
                <a:satOff val="-4145"/>
                <a:lumOff val="11078"/>
                <a:alphaOff val="0"/>
                <a:shade val="70000"/>
                <a:satMod val="140000"/>
              </a:schemeClr>
            </a:gs>
            <a:gs pos="70000">
              <a:schemeClr val="accent2">
                <a:hueOff val="-5486443"/>
                <a:satOff val="-4145"/>
                <a:lumOff val="11078"/>
                <a:alphaOff val="0"/>
                <a:tint val="100000"/>
                <a:shade val="90000"/>
                <a:satMod val="140000"/>
              </a:schemeClr>
            </a:gs>
            <a:gs pos="100000">
              <a:schemeClr val="accent2">
                <a:hueOff val="-5486443"/>
                <a:satOff val="-4145"/>
                <a:lumOff val="11078"/>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sp>
    <dsp:sp modelId="{45D60A50-DF08-4C33-954B-E20838E25B4E}">
      <dsp:nvSpPr>
        <dsp:cNvPr id="0" name=""/>
        <dsp:cNvSpPr/>
      </dsp:nvSpPr>
      <dsp:spPr>
        <a:xfrm>
          <a:off x="2592286" y="2464042"/>
          <a:ext cx="2424615" cy="7752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2747" tIns="0" rIns="0" bIns="0" numCol="1" spcCol="1270" anchor="t" anchorCtr="0">
          <a:noAutofit/>
        </a:bodyPr>
        <a:lstStyle/>
        <a:p>
          <a:pPr lvl="0" algn="l" defTabSz="977900">
            <a:lnSpc>
              <a:spcPct val="90000"/>
            </a:lnSpc>
            <a:spcBef>
              <a:spcPct val="0"/>
            </a:spcBef>
            <a:spcAft>
              <a:spcPct val="35000"/>
            </a:spcAft>
          </a:pPr>
          <a:r>
            <a:rPr lang="en-AU" sz="2200" kern="1200" dirty="0" smtClean="0"/>
            <a:t>85% - No rollout experience</a:t>
          </a:r>
          <a:endParaRPr lang="en-AU" sz="2200" kern="1200" dirty="0"/>
        </a:p>
      </dsp:txBody>
      <dsp:txXfrm>
        <a:off x="2592286" y="2464042"/>
        <a:ext cx="2424615" cy="775201"/>
      </dsp:txXfrm>
    </dsp:sp>
    <dsp:sp modelId="{1B0DFEAA-500E-471A-8A97-FC8438E81025}">
      <dsp:nvSpPr>
        <dsp:cNvPr id="0" name=""/>
        <dsp:cNvSpPr/>
      </dsp:nvSpPr>
      <dsp:spPr>
        <a:xfrm>
          <a:off x="4387293" y="1241332"/>
          <a:ext cx="450868" cy="450868"/>
        </a:xfrm>
        <a:prstGeom prst="ellipse">
          <a:avLst/>
        </a:prstGeom>
        <a:gradFill rotWithShape="0">
          <a:gsLst>
            <a:gs pos="0">
              <a:schemeClr val="accent2">
                <a:hueOff val="-10972885"/>
                <a:satOff val="-8290"/>
                <a:lumOff val="22157"/>
                <a:alphaOff val="0"/>
                <a:shade val="70000"/>
                <a:satMod val="150000"/>
              </a:schemeClr>
            </a:gs>
            <a:gs pos="34000">
              <a:schemeClr val="accent2">
                <a:hueOff val="-10972885"/>
                <a:satOff val="-8290"/>
                <a:lumOff val="22157"/>
                <a:alphaOff val="0"/>
                <a:shade val="70000"/>
                <a:satMod val="140000"/>
              </a:schemeClr>
            </a:gs>
            <a:gs pos="70000">
              <a:schemeClr val="accent2">
                <a:hueOff val="-10972885"/>
                <a:satOff val="-8290"/>
                <a:lumOff val="22157"/>
                <a:alphaOff val="0"/>
                <a:tint val="100000"/>
                <a:shade val="90000"/>
                <a:satMod val="140000"/>
              </a:schemeClr>
            </a:gs>
            <a:gs pos="100000">
              <a:schemeClr val="accent2">
                <a:hueOff val="-10972885"/>
                <a:satOff val="-8290"/>
                <a:lumOff val="22157"/>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sp>
    <dsp:sp modelId="{62421454-622B-4FCF-B90A-BCA3A5702E90}">
      <dsp:nvSpPr>
        <dsp:cNvPr id="0" name=""/>
        <dsp:cNvSpPr/>
      </dsp:nvSpPr>
      <dsp:spPr>
        <a:xfrm>
          <a:off x="4351834" y="1826309"/>
          <a:ext cx="2584597" cy="8537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8906" tIns="0" rIns="0" bIns="0" numCol="1" spcCol="1270" anchor="t" anchorCtr="0">
          <a:noAutofit/>
        </a:bodyPr>
        <a:lstStyle/>
        <a:p>
          <a:pPr lvl="0" algn="l" defTabSz="977900">
            <a:lnSpc>
              <a:spcPct val="90000"/>
            </a:lnSpc>
            <a:spcBef>
              <a:spcPct val="0"/>
            </a:spcBef>
            <a:spcAft>
              <a:spcPct val="35000"/>
            </a:spcAft>
          </a:pPr>
          <a:r>
            <a:rPr lang="en-AU" sz="2200" kern="1200" dirty="0" smtClean="0"/>
            <a:t>92% - EDRMS rollout experience</a:t>
          </a:r>
          <a:endParaRPr lang="en-AU" sz="2200" kern="1200" dirty="0"/>
        </a:p>
      </dsp:txBody>
      <dsp:txXfrm>
        <a:off x="4351834" y="1826309"/>
        <a:ext cx="2584597" cy="85376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12F68D-E4EE-46B2-AD89-07CAFF68CB3F}">
      <dsp:nvSpPr>
        <dsp:cNvPr id="0" name=""/>
        <dsp:cNvSpPr/>
      </dsp:nvSpPr>
      <dsp:spPr>
        <a:xfrm>
          <a:off x="2006351" y="408"/>
          <a:ext cx="3009528" cy="1591954"/>
        </a:xfrm>
        <a:prstGeom prst="rightArrow">
          <a:avLst>
            <a:gd name="adj1" fmla="val 75000"/>
            <a:gd name="adj2" fmla="val 50000"/>
          </a:avLst>
        </a:prstGeom>
        <a:solidFill>
          <a:schemeClr val="accent2">
            <a:tint val="40000"/>
            <a:alpha val="90000"/>
            <a:hueOff val="0"/>
            <a:satOff val="0"/>
            <a:lumOff val="0"/>
            <a:alphaOff val="0"/>
          </a:schemeClr>
        </a:solidFill>
        <a:ln w="26425"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7465" tIns="37465" rIns="37465" bIns="37465" numCol="1" spcCol="1270" anchor="ctr" anchorCtr="0">
          <a:noAutofit/>
        </a:bodyPr>
        <a:lstStyle/>
        <a:p>
          <a:pPr marL="285750" lvl="1" indent="-285750" algn="l" defTabSz="2622550">
            <a:lnSpc>
              <a:spcPct val="90000"/>
            </a:lnSpc>
            <a:spcBef>
              <a:spcPct val="0"/>
            </a:spcBef>
            <a:spcAft>
              <a:spcPct val="15000"/>
            </a:spcAft>
            <a:buChar char="••"/>
          </a:pPr>
          <a:r>
            <a:rPr lang="en-AU" sz="5900" kern="1200" dirty="0" smtClean="0"/>
            <a:t> 90%</a:t>
          </a:r>
          <a:endParaRPr lang="en-AU" sz="5900" kern="1200" dirty="0"/>
        </a:p>
      </dsp:txBody>
      <dsp:txXfrm>
        <a:off x="2006351" y="199402"/>
        <a:ext cx="2412545" cy="1193966"/>
      </dsp:txXfrm>
    </dsp:sp>
    <dsp:sp modelId="{30AE6609-8811-415D-A459-ED82606EA8EF}">
      <dsp:nvSpPr>
        <dsp:cNvPr id="0" name=""/>
        <dsp:cNvSpPr/>
      </dsp:nvSpPr>
      <dsp:spPr>
        <a:xfrm>
          <a:off x="0" y="408"/>
          <a:ext cx="2006352" cy="1591954"/>
        </a:xfrm>
        <a:prstGeom prst="roundRect">
          <a:avLst/>
        </a:prstGeom>
        <a:solidFill>
          <a:schemeClr val="accent2">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0030" tIns="120015" rIns="240030" bIns="120015" numCol="1" spcCol="1270" anchor="ctr" anchorCtr="0">
          <a:noAutofit/>
        </a:bodyPr>
        <a:lstStyle/>
        <a:p>
          <a:pPr lvl="0" algn="ctr" defTabSz="2800350">
            <a:lnSpc>
              <a:spcPct val="90000"/>
            </a:lnSpc>
            <a:spcBef>
              <a:spcPct val="0"/>
            </a:spcBef>
            <a:spcAft>
              <a:spcPct val="35000"/>
            </a:spcAft>
          </a:pPr>
          <a:r>
            <a:rPr lang="en-AU" sz="6300" kern="1200" dirty="0" smtClean="0"/>
            <a:t>Yes</a:t>
          </a:r>
          <a:endParaRPr lang="en-AU" sz="6300" kern="1200" dirty="0"/>
        </a:p>
      </dsp:txBody>
      <dsp:txXfrm>
        <a:off x="77713" y="78121"/>
        <a:ext cx="1850926" cy="1436528"/>
      </dsp:txXfrm>
    </dsp:sp>
    <dsp:sp modelId="{185D17D6-9184-4694-918A-D9FAC390774F}">
      <dsp:nvSpPr>
        <dsp:cNvPr id="0" name=""/>
        <dsp:cNvSpPr/>
      </dsp:nvSpPr>
      <dsp:spPr>
        <a:xfrm>
          <a:off x="2006351" y="1751557"/>
          <a:ext cx="3009528" cy="1591954"/>
        </a:xfrm>
        <a:prstGeom prst="rightArrow">
          <a:avLst>
            <a:gd name="adj1" fmla="val 75000"/>
            <a:gd name="adj2" fmla="val 50000"/>
          </a:avLst>
        </a:prstGeom>
        <a:solidFill>
          <a:schemeClr val="accent2">
            <a:tint val="40000"/>
            <a:alpha val="90000"/>
            <a:hueOff val="-12435783"/>
            <a:satOff val="40764"/>
            <a:lumOff val="3756"/>
            <a:alphaOff val="0"/>
          </a:schemeClr>
        </a:solidFill>
        <a:ln w="26425" cap="flat" cmpd="sng" algn="ctr">
          <a:solidFill>
            <a:schemeClr val="accent2">
              <a:tint val="40000"/>
              <a:alpha val="90000"/>
              <a:hueOff val="-12435783"/>
              <a:satOff val="40764"/>
              <a:lumOff val="375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7465" tIns="37465" rIns="37465" bIns="37465" numCol="1" spcCol="1270" anchor="ctr" anchorCtr="0">
          <a:noAutofit/>
        </a:bodyPr>
        <a:lstStyle/>
        <a:p>
          <a:pPr marL="285750" lvl="1" indent="-285750" algn="l" defTabSz="2622550">
            <a:lnSpc>
              <a:spcPct val="90000"/>
            </a:lnSpc>
            <a:spcBef>
              <a:spcPct val="0"/>
            </a:spcBef>
            <a:spcAft>
              <a:spcPct val="15000"/>
            </a:spcAft>
            <a:buChar char="••"/>
          </a:pPr>
          <a:r>
            <a:rPr lang="en-AU" sz="5900" kern="1200" dirty="0" smtClean="0"/>
            <a:t> 39%</a:t>
          </a:r>
          <a:endParaRPr lang="en-AU" sz="5900" kern="1200" dirty="0"/>
        </a:p>
      </dsp:txBody>
      <dsp:txXfrm>
        <a:off x="2006351" y="1950551"/>
        <a:ext cx="2412545" cy="1193966"/>
      </dsp:txXfrm>
    </dsp:sp>
    <dsp:sp modelId="{FBD0CB36-E914-4BF8-84C5-641AF595236C}">
      <dsp:nvSpPr>
        <dsp:cNvPr id="0" name=""/>
        <dsp:cNvSpPr/>
      </dsp:nvSpPr>
      <dsp:spPr>
        <a:xfrm>
          <a:off x="0" y="1751557"/>
          <a:ext cx="2006352" cy="1591954"/>
        </a:xfrm>
        <a:prstGeom prst="roundRect">
          <a:avLst/>
        </a:prstGeom>
        <a:solidFill>
          <a:schemeClr val="accent2">
            <a:hueOff val="-10972885"/>
            <a:satOff val="-8290"/>
            <a:lumOff val="22157"/>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0030" tIns="120015" rIns="240030" bIns="120015" numCol="1" spcCol="1270" anchor="ctr" anchorCtr="0">
          <a:noAutofit/>
        </a:bodyPr>
        <a:lstStyle/>
        <a:p>
          <a:pPr lvl="0" algn="ctr" defTabSz="2800350">
            <a:lnSpc>
              <a:spcPct val="90000"/>
            </a:lnSpc>
            <a:spcBef>
              <a:spcPct val="0"/>
            </a:spcBef>
            <a:spcAft>
              <a:spcPct val="35000"/>
            </a:spcAft>
          </a:pPr>
          <a:r>
            <a:rPr lang="en-AU" sz="6300" kern="1200" dirty="0" smtClean="0"/>
            <a:t>No</a:t>
          </a:r>
          <a:endParaRPr lang="en-AU" sz="6300" kern="1200" dirty="0"/>
        </a:p>
      </dsp:txBody>
      <dsp:txXfrm>
        <a:off x="77713" y="1829270"/>
        <a:ext cx="1850926" cy="143652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4B5EF4-D64D-406D-8D0D-25AF5815E08C}">
      <dsp:nvSpPr>
        <dsp:cNvPr id="0" name=""/>
        <dsp:cNvSpPr/>
      </dsp:nvSpPr>
      <dsp:spPr>
        <a:xfrm>
          <a:off x="0" y="149009"/>
          <a:ext cx="7152456" cy="4470284"/>
        </a:xfrm>
        <a:prstGeom prst="swooshArrow">
          <a:avLst>
            <a:gd name="adj1" fmla="val 25000"/>
            <a:gd name="adj2" fmla="val 25000"/>
          </a:avLst>
        </a:prstGeom>
        <a:solidFill>
          <a:schemeClr val="accent2">
            <a:tint val="40000"/>
            <a:hueOff val="0"/>
            <a:satOff val="0"/>
            <a:lumOff val="0"/>
            <a:alphaOff val="0"/>
          </a:schemeClr>
        </a:solidFill>
        <a:ln>
          <a:noFill/>
        </a:ln>
        <a:effectLst>
          <a:outerShdw blurRad="38100" dist="25400" dir="2700000" algn="br" rotWithShape="0">
            <a:srgbClr val="000000">
              <a:alpha val="60000"/>
            </a:srgbClr>
          </a:outerShdw>
        </a:effectLst>
      </dsp:spPr>
      <dsp:style>
        <a:lnRef idx="0">
          <a:scrgbClr r="0" g="0" b="0"/>
        </a:lnRef>
        <a:fillRef idx="1">
          <a:scrgbClr r="0" g="0" b="0"/>
        </a:fillRef>
        <a:effectRef idx="2">
          <a:scrgbClr r="0" g="0" b="0"/>
        </a:effectRef>
        <a:fontRef idx="minor"/>
      </dsp:style>
    </dsp:sp>
    <dsp:sp modelId="{008B6F64-10D6-457D-935E-CFCDF5CAC07E}">
      <dsp:nvSpPr>
        <dsp:cNvPr id="0" name=""/>
        <dsp:cNvSpPr/>
      </dsp:nvSpPr>
      <dsp:spPr>
        <a:xfrm>
          <a:off x="704516" y="3473113"/>
          <a:ext cx="164506" cy="164506"/>
        </a:xfrm>
        <a:prstGeom prst="ellipse">
          <a:avLst/>
        </a:prstGeom>
        <a:gradFill rotWithShape="0">
          <a:gsLst>
            <a:gs pos="0">
              <a:schemeClr val="accent2">
                <a:hueOff val="0"/>
                <a:satOff val="0"/>
                <a:lumOff val="0"/>
                <a:alphaOff val="0"/>
                <a:shade val="70000"/>
                <a:satMod val="150000"/>
              </a:schemeClr>
            </a:gs>
            <a:gs pos="34000">
              <a:schemeClr val="accent2">
                <a:hueOff val="0"/>
                <a:satOff val="0"/>
                <a:lumOff val="0"/>
                <a:alphaOff val="0"/>
                <a:shade val="70000"/>
                <a:satMod val="140000"/>
              </a:schemeClr>
            </a:gs>
            <a:gs pos="70000">
              <a:schemeClr val="accent2">
                <a:hueOff val="0"/>
                <a:satOff val="0"/>
                <a:lumOff val="0"/>
                <a:alphaOff val="0"/>
                <a:tint val="100000"/>
                <a:shade val="90000"/>
                <a:satMod val="140000"/>
              </a:schemeClr>
            </a:gs>
            <a:gs pos="100000">
              <a:schemeClr val="accent2">
                <a:hueOff val="0"/>
                <a:satOff val="0"/>
                <a:lumOff val="0"/>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sp>
    <dsp:sp modelId="{F307E946-B2FE-4D89-8F2E-1C47AB0112AF}">
      <dsp:nvSpPr>
        <dsp:cNvPr id="0" name=""/>
        <dsp:cNvSpPr/>
      </dsp:nvSpPr>
      <dsp:spPr>
        <a:xfrm>
          <a:off x="786770" y="3766391"/>
          <a:ext cx="1223069" cy="9299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169" tIns="0" rIns="0" bIns="0" numCol="1" spcCol="1270" anchor="t" anchorCtr="0">
          <a:noAutofit/>
        </a:bodyPr>
        <a:lstStyle/>
        <a:p>
          <a:pPr lvl="0" algn="l" defTabSz="844550">
            <a:lnSpc>
              <a:spcPct val="90000"/>
            </a:lnSpc>
            <a:spcBef>
              <a:spcPct val="0"/>
            </a:spcBef>
            <a:spcAft>
              <a:spcPct val="35000"/>
            </a:spcAft>
          </a:pPr>
          <a:r>
            <a:rPr lang="en-AU" sz="1900" kern="1200" dirty="0" smtClean="0"/>
            <a:t>14% No Training Delivery</a:t>
          </a:r>
          <a:endParaRPr lang="en-AU" sz="1900" kern="1200" dirty="0"/>
        </a:p>
      </dsp:txBody>
      <dsp:txXfrm>
        <a:off x="786770" y="3766391"/>
        <a:ext cx="1223069" cy="929904"/>
      </dsp:txXfrm>
    </dsp:sp>
    <dsp:sp modelId="{30E156E2-1DA1-445F-BCE7-374F90FCEBCC}">
      <dsp:nvSpPr>
        <dsp:cNvPr id="0" name=""/>
        <dsp:cNvSpPr/>
      </dsp:nvSpPr>
      <dsp:spPr>
        <a:xfrm>
          <a:off x="1866791" y="2433325"/>
          <a:ext cx="286098" cy="286098"/>
        </a:xfrm>
        <a:prstGeom prst="ellipse">
          <a:avLst/>
        </a:prstGeom>
        <a:gradFill rotWithShape="0">
          <a:gsLst>
            <a:gs pos="0">
              <a:schemeClr val="accent2">
                <a:hueOff val="-3657629"/>
                <a:satOff val="-2763"/>
                <a:lumOff val="7386"/>
                <a:alphaOff val="0"/>
                <a:shade val="70000"/>
                <a:satMod val="150000"/>
              </a:schemeClr>
            </a:gs>
            <a:gs pos="34000">
              <a:schemeClr val="accent2">
                <a:hueOff val="-3657629"/>
                <a:satOff val="-2763"/>
                <a:lumOff val="7386"/>
                <a:alphaOff val="0"/>
                <a:shade val="70000"/>
                <a:satMod val="140000"/>
              </a:schemeClr>
            </a:gs>
            <a:gs pos="70000">
              <a:schemeClr val="accent2">
                <a:hueOff val="-3657629"/>
                <a:satOff val="-2763"/>
                <a:lumOff val="7386"/>
                <a:alphaOff val="0"/>
                <a:tint val="100000"/>
                <a:shade val="90000"/>
                <a:satMod val="140000"/>
              </a:schemeClr>
            </a:gs>
            <a:gs pos="100000">
              <a:schemeClr val="accent2">
                <a:hueOff val="-3657629"/>
                <a:satOff val="-2763"/>
                <a:lumOff val="7386"/>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sp>
    <dsp:sp modelId="{2E14F140-F86C-47B9-9588-363CC0590B28}">
      <dsp:nvSpPr>
        <dsp:cNvPr id="0" name=""/>
        <dsp:cNvSpPr/>
      </dsp:nvSpPr>
      <dsp:spPr>
        <a:xfrm>
          <a:off x="2009840" y="2896091"/>
          <a:ext cx="1502015" cy="10447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1598" tIns="0" rIns="0" bIns="0" numCol="1" spcCol="1270" anchor="t" anchorCtr="0">
          <a:noAutofit/>
        </a:bodyPr>
        <a:lstStyle/>
        <a:p>
          <a:pPr lvl="0" algn="l" defTabSz="844550">
            <a:lnSpc>
              <a:spcPct val="90000"/>
            </a:lnSpc>
            <a:spcBef>
              <a:spcPct val="0"/>
            </a:spcBef>
            <a:spcAft>
              <a:spcPct val="35000"/>
            </a:spcAft>
          </a:pPr>
          <a:r>
            <a:rPr lang="en-AU" sz="1900" kern="1200" dirty="0" smtClean="0"/>
            <a:t>50% No EDRMS Experience</a:t>
          </a:r>
          <a:endParaRPr lang="en-AU" sz="1900" kern="1200" dirty="0"/>
        </a:p>
      </dsp:txBody>
      <dsp:txXfrm>
        <a:off x="2009840" y="2896091"/>
        <a:ext cx="1502015" cy="1044790"/>
      </dsp:txXfrm>
    </dsp:sp>
    <dsp:sp modelId="{2A9CC508-71FD-4820-A4F5-30222CA46CC0}">
      <dsp:nvSpPr>
        <dsp:cNvPr id="0" name=""/>
        <dsp:cNvSpPr/>
      </dsp:nvSpPr>
      <dsp:spPr>
        <a:xfrm>
          <a:off x="3350925" y="1667118"/>
          <a:ext cx="379080" cy="379080"/>
        </a:xfrm>
        <a:prstGeom prst="ellipse">
          <a:avLst/>
        </a:prstGeom>
        <a:gradFill rotWithShape="0">
          <a:gsLst>
            <a:gs pos="0">
              <a:schemeClr val="accent2">
                <a:hueOff val="-7315257"/>
                <a:satOff val="-5527"/>
                <a:lumOff val="14771"/>
                <a:alphaOff val="0"/>
                <a:shade val="70000"/>
                <a:satMod val="150000"/>
              </a:schemeClr>
            </a:gs>
            <a:gs pos="34000">
              <a:schemeClr val="accent2">
                <a:hueOff val="-7315257"/>
                <a:satOff val="-5527"/>
                <a:lumOff val="14771"/>
                <a:alphaOff val="0"/>
                <a:shade val="70000"/>
                <a:satMod val="140000"/>
              </a:schemeClr>
            </a:gs>
            <a:gs pos="70000">
              <a:schemeClr val="accent2">
                <a:hueOff val="-7315257"/>
                <a:satOff val="-5527"/>
                <a:lumOff val="14771"/>
                <a:alphaOff val="0"/>
                <a:tint val="100000"/>
                <a:shade val="90000"/>
                <a:satMod val="140000"/>
              </a:schemeClr>
            </a:gs>
            <a:gs pos="100000">
              <a:schemeClr val="accent2">
                <a:hueOff val="-7315257"/>
                <a:satOff val="-5527"/>
                <a:lumOff val="14771"/>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sp>
    <dsp:sp modelId="{EEF3B605-DAF9-4644-A049-0E2AFF2A2861}">
      <dsp:nvSpPr>
        <dsp:cNvPr id="0" name=""/>
        <dsp:cNvSpPr/>
      </dsp:nvSpPr>
      <dsp:spPr>
        <a:xfrm>
          <a:off x="3540465" y="2355687"/>
          <a:ext cx="1502015" cy="17645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0867" tIns="0" rIns="0" bIns="0" numCol="1" spcCol="1270" anchor="t" anchorCtr="0">
          <a:noAutofit/>
        </a:bodyPr>
        <a:lstStyle/>
        <a:p>
          <a:pPr lvl="0" algn="l" defTabSz="844550">
            <a:lnSpc>
              <a:spcPct val="90000"/>
            </a:lnSpc>
            <a:spcBef>
              <a:spcPct val="0"/>
            </a:spcBef>
            <a:spcAft>
              <a:spcPct val="35000"/>
            </a:spcAft>
          </a:pPr>
          <a:r>
            <a:rPr lang="en-AU" sz="1900" kern="1200" dirty="0" smtClean="0"/>
            <a:t>81% Training Delivery</a:t>
          </a:r>
          <a:endParaRPr lang="en-AU" sz="1900" kern="1200" dirty="0"/>
        </a:p>
      </dsp:txBody>
      <dsp:txXfrm>
        <a:off x="3540465" y="2355687"/>
        <a:ext cx="1502015" cy="1764523"/>
      </dsp:txXfrm>
    </dsp:sp>
    <dsp:sp modelId="{559ABA23-4C79-4034-8ECD-F99A123FE1C0}">
      <dsp:nvSpPr>
        <dsp:cNvPr id="0" name=""/>
        <dsp:cNvSpPr/>
      </dsp:nvSpPr>
      <dsp:spPr>
        <a:xfrm>
          <a:off x="4967380" y="1160187"/>
          <a:ext cx="507824" cy="507824"/>
        </a:xfrm>
        <a:prstGeom prst="ellipse">
          <a:avLst/>
        </a:prstGeom>
        <a:gradFill rotWithShape="0">
          <a:gsLst>
            <a:gs pos="0">
              <a:schemeClr val="accent2">
                <a:hueOff val="-10972885"/>
                <a:satOff val="-8290"/>
                <a:lumOff val="22157"/>
                <a:alphaOff val="0"/>
                <a:shade val="70000"/>
                <a:satMod val="150000"/>
              </a:schemeClr>
            </a:gs>
            <a:gs pos="34000">
              <a:schemeClr val="accent2">
                <a:hueOff val="-10972885"/>
                <a:satOff val="-8290"/>
                <a:lumOff val="22157"/>
                <a:alphaOff val="0"/>
                <a:shade val="70000"/>
                <a:satMod val="140000"/>
              </a:schemeClr>
            </a:gs>
            <a:gs pos="70000">
              <a:schemeClr val="accent2">
                <a:hueOff val="-10972885"/>
                <a:satOff val="-8290"/>
                <a:lumOff val="22157"/>
                <a:alphaOff val="0"/>
                <a:tint val="100000"/>
                <a:shade val="90000"/>
                <a:satMod val="140000"/>
              </a:schemeClr>
            </a:gs>
            <a:gs pos="100000">
              <a:schemeClr val="accent2">
                <a:hueOff val="-10972885"/>
                <a:satOff val="-8290"/>
                <a:lumOff val="22157"/>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sp>
    <dsp:sp modelId="{AF39E0F0-DD83-4415-8B5E-18D7282A14A4}">
      <dsp:nvSpPr>
        <dsp:cNvPr id="0" name=""/>
        <dsp:cNvSpPr/>
      </dsp:nvSpPr>
      <dsp:spPr>
        <a:xfrm>
          <a:off x="5221292" y="1671958"/>
          <a:ext cx="1502015" cy="2063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9086" tIns="0" rIns="0" bIns="0" numCol="1" spcCol="1270" anchor="t" anchorCtr="0">
          <a:noAutofit/>
        </a:bodyPr>
        <a:lstStyle/>
        <a:p>
          <a:pPr lvl="0" algn="l" defTabSz="844550">
            <a:lnSpc>
              <a:spcPct val="90000"/>
            </a:lnSpc>
            <a:spcBef>
              <a:spcPct val="0"/>
            </a:spcBef>
            <a:spcAft>
              <a:spcPct val="35000"/>
            </a:spcAft>
          </a:pPr>
          <a:r>
            <a:rPr lang="en-AU" sz="1900" kern="1200" dirty="0" smtClean="0"/>
            <a:t>86% EDRMS Experience</a:t>
          </a:r>
          <a:endParaRPr lang="en-AU" sz="1900" kern="1200" dirty="0"/>
        </a:p>
      </dsp:txBody>
      <dsp:txXfrm>
        <a:off x="5221292" y="1671958"/>
        <a:ext cx="1502015" cy="2063055"/>
      </dsp:txXfrm>
    </dsp:sp>
  </dsp:spTree>
</dsp:drawing>
</file>

<file path=ppt/diagrams/layout1.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2.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0B499AE-FA2A-4AAA-A529-B08C300BCA81}" type="datetimeFigureOut">
              <a:rPr lang="en-AU" smtClean="0"/>
              <a:t>12/10/2011</a:t>
            </a:fld>
            <a:endParaRPr lang="en-AU"/>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4BB8F62-9A35-4C52-B511-77C65517D725}" type="slidenum">
              <a:rPr lang="en-AU" smtClean="0"/>
              <a:t>‹#›</a:t>
            </a:fld>
            <a:endParaRPr lang="en-AU"/>
          </a:p>
        </p:txBody>
      </p:sp>
    </p:spTree>
    <p:extLst>
      <p:ext uri="{BB962C8B-B14F-4D97-AF65-F5344CB8AC3E}">
        <p14:creationId xmlns:p14="http://schemas.microsoft.com/office/powerpoint/2010/main" val="4631994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dirty="0" smtClean="0"/>
              <a:t>This presentation, Training &amp; Change</a:t>
            </a:r>
            <a:r>
              <a:rPr lang="en-AU" baseline="0" dirty="0" smtClean="0"/>
              <a:t> Models for EDRMS:  What’s passing and failing, is the first outcome of a two year project Change Factory and Linked Training have set ourselves.  Our aim is to bring clarity based on industry data to what makes an EDRMS implementation successful. In particular we’ve focused on the non-software aspect of the projects.  The industry generally recognises that to successfully gain adoption of an EDRMS requires behavioural change of end users, not just the acquisition of technical skills.  </a:t>
            </a:r>
          </a:p>
          <a:p>
            <a:pPr marL="0" marR="0" indent="0" algn="l" defTabSz="914400" rtl="0" eaLnBrk="1" fontAlgn="auto" latinLnBrk="0" hangingPunct="1">
              <a:lnSpc>
                <a:spcPct val="100000"/>
              </a:lnSpc>
              <a:spcBef>
                <a:spcPts val="0"/>
              </a:spcBef>
              <a:spcAft>
                <a:spcPts val="0"/>
              </a:spcAft>
              <a:buClrTx/>
              <a:buSzTx/>
              <a:buFontTx/>
              <a:buNone/>
              <a:tabLst/>
              <a:defRPr/>
            </a:pPr>
            <a:endParaRPr lang="en-AU"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AU" dirty="0" smtClean="0"/>
              <a:t>The survey</a:t>
            </a:r>
            <a:r>
              <a:rPr lang="en-AU" baseline="0" dirty="0" smtClean="0"/>
              <a:t> was comprehensive and has provided us with a lot of data.  There were over 60 questions and it took on average 35 minutes to complete. In this presentation we bring you the key elements of strategy, change and training that lead to success in a project.  </a:t>
            </a:r>
          </a:p>
          <a:p>
            <a:pPr marL="0" marR="0" indent="0" algn="l" defTabSz="914400" rtl="0" eaLnBrk="1" fontAlgn="auto" latinLnBrk="0" hangingPunct="1">
              <a:lnSpc>
                <a:spcPct val="100000"/>
              </a:lnSpc>
              <a:spcBef>
                <a:spcPts val="0"/>
              </a:spcBef>
              <a:spcAft>
                <a:spcPts val="0"/>
              </a:spcAft>
              <a:buClrTx/>
              <a:buSzTx/>
              <a:buFontTx/>
              <a:buNone/>
              <a:tabLst/>
              <a:defRPr/>
            </a:pPr>
            <a:r>
              <a:rPr lang="en-AU" baseline="0" dirty="0" smtClean="0"/>
              <a:t>  </a:t>
            </a:r>
          </a:p>
          <a:p>
            <a:pPr marL="0" marR="0" indent="0" algn="l" defTabSz="914400" rtl="0" eaLnBrk="1" fontAlgn="auto" latinLnBrk="0" hangingPunct="1">
              <a:lnSpc>
                <a:spcPct val="100000"/>
              </a:lnSpc>
              <a:spcBef>
                <a:spcPts val="0"/>
              </a:spcBef>
              <a:spcAft>
                <a:spcPts val="0"/>
              </a:spcAft>
              <a:buClrTx/>
              <a:buSzTx/>
              <a:buFontTx/>
              <a:buNone/>
              <a:tabLst/>
              <a:defRPr/>
            </a:pPr>
            <a:r>
              <a:rPr lang="en-AU" dirty="0" smtClean="0"/>
              <a:t>Integration of components – many things do not stand alone e.g. components in embed may have come out of training or change plan</a:t>
            </a:r>
          </a:p>
          <a:p>
            <a:pPr marL="0" marR="0" indent="0" algn="l" defTabSz="914400" rtl="0" eaLnBrk="1" fontAlgn="auto" latinLnBrk="0" hangingPunct="1">
              <a:lnSpc>
                <a:spcPct val="100000"/>
              </a:lnSpc>
              <a:spcBef>
                <a:spcPts val="0"/>
              </a:spcBef>
              <a:spcAft>
                <a:spcPts val="0"/>
              </a:spcAft>
              <a:buClrTx/>
              <a:buSzTx/>
              <a:buFontTx/>
              <a:buNone/>
              <a:tabLst/>
              <a:defRPr/>
            </a:pPr>
            <a:endParaRPr lang="en-AU" dirty="0" smtClean="0"/>
          </a:p>
          <a:p>
            <a:r>
              <a:rPr lang="en-AU" b="1" dirty="0" smtClean="0"/>
              <a:t>keys please 2</a:t>
            </a:r>
          </a:p>
          <a:p>
            <a:r>
              <a:rPr lang="en-AU" dirty="0" smtClean="0"/>
              <a:t>Stock photo </a:t>
            </a:r>
          </a:p>
          <a:p>
            <a:r>
              <a:rPr lang="en-AU" dirty="0" smtClean="0"/>
              <a:t>File #: 348165</a:t>
            </a:r>
          </a:p>
          <a:p>
            <a:pPr marL="0" marR="0" indent="0" algn="l" defTabSz="914400" rtl="0" eaLnBrk="1" fontAlgn="auto" latinLnBrk="0" hangingPunct="1">
              <a:lnSpc>
                <a:spcPct val="100000"/>
              </a:lnSpc>
              <a:spcBef>
                <a:spcPts val="0"/>
              </a:spcBef>
              <a:spcAft>
                <a:spcPts val="0"/>
              </a:spcAft>
              <a:buClrTx/>
              <a:buSzTx/>
              <a:buFontTx/>
              <a:buNone/>
              <a:tabLst/>
              <a:defRPr/>
            </a:pPr>
            <a:endParaRPr lang="en-AU" dirty="0" smtClean="0"/>
          </a:p>
          <a:p>
            <a:endParaRPr lang="en-AU" dirty="0"/>
          </a:p>
        </p:txBody>
      </p:sp>
      <p:sp>
        <p:nvSpPr>
          <p:cNvPr id="4" name="Slide Number Placeholder 3"/>
          <p:cNvSpPr>
            <a:spLocks noGrp="1"/>
          </p:cNvSpPr>
          <p:nvPr>
            <p:ph type="sldNum" sz="quarter" idx="10"/>
          </p:nvPr>
        </p:nvSpPr>
        <p:spPr/>
        <p:txBody>
          <a:bodyPr/>
          <a:lstStyle/>
          <a:p>
            <a:fld id="{74BB8F62-9A35-4C52-B511-77C65517D725}" type="slidenum">
              <a:rPr lang="en-AU" smtClean="0"/>
              <a:t>2</a:t>
            </a:fld>
            <a:endParaRPr lang="en-AU"/>
          </a:p>
        </p:txBody>
      </p:sp>
    </p:spTree>
    <p:extLst>
      <p:ext uri="{BB962C8B-B14F-4D97-AF65-F5344CB8AC3E}">
        <p14:creationId xmlns:p14="http://schemas.microsoft.com/office/powerpoint/2010/main" val="16521963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AU" dirty="0" smtClean="0"/>
              <a:t>Explain:</a:t>
            </a:r>
          </a:p>
          <a:p>
            <a:pPr marL="171450" indent="-171450">
              <a:buFont typeface="Arial" pitchFamily="34" charset="0"/>
              <a:buChar char="•"/>
            </a:pPr>
            <a:r>
              <a:rPr lang="en-AU" dirty="0" smtClean="0"/>
              <a:t>Green bars =</a:t>
            </a:r>
            <a:r>
              <a:rPr lang="en-AU" baseline="0" dirty="0" smtClean="0"/>
              <a:t> the % of respondents who included this element in their project</a:t>
            </a:r>
          </a:p>
          <a:p>
            <a:pPr marL="171450" indent="-171450">
              <a:buFont typeface="Arial" pitchFamily="34" charset="0"/>
              <a:buChar char="•"/>
            </a:pPr>
            <a:r>
              <a:rPr lang="en-AU" baseline="0" dirty="0" smtClean="0"/>
              <a:t>Blue bars = the success rate of the respondents with that element</a:t>
            </a:r>
          </a:p>
          <a:p>
            <a:pPr marL="171450" indent="-171450">
              <a:buFont typeface="Arial" pitchFamily="34" charset="0"/>
              <a:buChar char="•"/>
            </a:pPr>
            <a:endParaRPr lang="en-AU" baseline="0" dirty="0" smtClean="0"/>
          </a:p>
          <a:p>
            <a:pPr marL="0" indent="0">
              <a:buFont typeface="Arial" pitchFamily="34" charset="0"/>
              <a:buNone/>
            </a:pPr>
            <a:r>
              <a:rPr lang="en-AU" baseline="0" dirty="0" smtClean="0"/>
              <a:t>Respondents were asked what roles were included in their project team. 7 choices were provided: Project manager, record manager, IT person, IT manager, EDRMS manager, Change manager, Training manager and other.  The ‘Other’ group was large when the survey was returned to us, so we took a closer look and discovered that over 20% of projects also included representatives of the business – people from within various departments – on the team.  So we’ve added that group to our composition.  You can see by the success rates that all these skills are important in project success.</a:t>
            </a:r>
          </a:p>
          <a:p>
            <a:pPr marL="0" indent="0">
              <a:buFont typeface="Arial" pitchFamily="34" charset="0"/>
              <a:buNone/>
            </a:pPr>
            <a:endParaRPr lang="en-AU" baseline="0" dirty="0" smtClean="0"/>
          </a:p>
          <a:p>
            <a:pPr marL="0" indent="0">
              <a:buFont typeface="Arial" pitchFamily="34" charset="0"/>
              <a:buNone/>
            </a:pPr>
            <a:r>
              <a:rPr lang="en-AU" baseline="0" dirty="0" smtClean="0"/>
              <a:t>There are 4 roles that lift the success rate above 75% by their inclusion.</a:t>
            </a:r>
          </a:p>
          <a:p>
            <a:pPr marL="171450" indent="-171450">
              <a:buFont typeface="Arial" pitchFamily="34" charset="0"/>
              <a:buChar char="•"/>
            </a:pPr>
            <a:r>
              <a:rPr lang="en-AU" baseline="0" dirty="0" smtClean="0"/>
              <a:t>Project Manager – 78% - Fundament project management skills are important.</a:t>
            </a:r>
          </a:p>
          <a:p>
            <a:pPr marL="171450" indent="-171450">
              <a:buFont typeface="Arial" pitchFamily="34" charset="0"/>
              <a:buChar char="•"/>
            </a:pPr>
            <a:r>
              <a:rPr lang="en-AU" baseline="0" dirty="0" smtClean="0"/>
              <a:t>IT Manager – 82%.  An IT Manager is a more effective decision maker than someone from the IT department, and will be able to coordinate support from IT and drive action.  </a:t>
            </a:r>
          </a:p>
          <a:p>
            <a:pPr marL="171450" indent="-171450">
              <a:buFont typeface="Arial" pitchFamily="34" charset="0"/>
              <a:buChar char="•"/>
            </a:pPr>
            <a:r>
              <a:rPr lang="en-AU" baseline="0" dirty="0" smtClean="0"/>
              <a:t>Change Manager – 86%.  Only 35% of respondents included this skill set in their team, but it raised the success rate to 86%.  Having someone on the team devoted to managing change is a good thing.</a:t>
            </a:r>
          </a:p>
          <a:p>
            <a:pPr marL="171450" indent="-171450">
              <a:buFont typeface="Arial" pitchFamily="34" charset="0"/>
              <a:buChar char="•"/>
            </a:pPr>
            <a:r>
              <a:rPr lang="en-AU" baseline="0" dirty="0" smtClean="0"/>
              <a:t>The most interesting role is the Business Rep.  This is the least included role, most likely because selecting and integrating this role into a project team takes a bit of work, but it provides a success rate of 92%.  That’s 18% improvement at no extra cost available to all projects.  When business representatives are included the final rollout suits the needs of the business, and therefore users will use the system.</a:t>
            </a:r>
          </a:p>
          <a:p>
            <a:pPr marL="0" indent="0">
              <a:buFont typeface="Arial" pitchFamily="34" charset="0"/>
              <a:buNone/>
            </a:pPr>
            <a:endParaRPr lang="en-AU" baseline="0" dirty="0" smtClean="0"/>
          </a:p>
          <a:p>
            <a:pPr marL="0" indent="0">
              <a:buFont typeface="Arial" pitchFamily="34" charset="0"/>
              <a:buNone/>
            </a:pPr>
            <a:r>
              <a:rPr lang="en-AU" baseline="0" dirty="0" smtClean="0"/>
              <a:t>My recommendation:  make sure you’ve covered off these roles with a skills matrix of your team.  You don’t need every role listed here, but you do need to skills that are covered, and the stronger these skills are the better off you’ll be.  You can’t just have the skills of the Business rep, you do need to have the actual person. </a:t>
            </a:r>
            <a:endParaRPr lang="en-AU" dirty="0"/>
          </a:p>
        </p:txBody>
      </p:sp>
      <p:sp>
        <p:nvSpPr>
          <p:cNvPr id="4" name="Slide Number Placeholder 3"/>
          <p:cNvSpPr>
            <a:spLocks noGrp="1"/>
          </p:cNvSpPr>
          <p:nvPr>
            <p:ph type="sldNum" sz="quarter" idx="10"/>
          </p:nvPr>
        </p:nvSpPr>
        <p:spPr/>
        <p:txBody>
          <a:bodyPr/>
          <a:lstStyle/>
          <a:p>
            <a:fld id="{74BB8F62-9A35-4C52-B511-77C65517D725}" type="slidenum">
              <a:rPr lang="en-AU" smtClean="0"/>
              <a:t>11</a:t>
            </a:fld>
            <a:endParaRPr lang="en-AU"/>
          </a:p>
        </p:txBody>
      </p:sp>
    </p:spTree>
    <p:extLst>
      <p:ext uri="{BB962C8B-B14F-4D97-AF65-F5344CB8AC3E}">
        <p14:creationId xmlns:p14="http://schemas.microsoft.com/office/powerpoint/2010/main" val="30407966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dirty="0" smtClean="0"/>
              <a:t>The 2</a:t>
            </a:r>
            <a:r>
              <a:rPr lang="en-AU" baseline="30000" dirty="0" smtClean="0"/>
              <a:t>nd</a:t>
            </a:r>
            <a:r>
              <a:rPr lang="en-AU" dirty="0" smtClean="0"/>
              <a:t> most outstanding piece</a:t>
            </a:r>
            <a:r>
              <a:rPr lang="en-AU" baseline="0" dirty="0" smtClean="0"/>
              <a:t> of data collected at the planning stage was the prior experience of the Project Manager.</a:t>
            </a:r>
          </a:p>
          <a:p>
            <a:pPr marL="0" marR="0" indent="0" algn="l" defTabSz="914400" rtl="0" eaLnBrk="1" fontAlgn="auto" latinLnBrk="0" hangingPunct="1">
              <a:lnSpc>
                <a:spcPct val="100000"/>
              </a:lnSpc>
              <a:spcBef>
                <a:spcPts val="0"/>
              </a:spcBef>
              <a:spcAft>
                <a:spcPts val="0"/>
              </a:spcAft>
              <a:buClrTx/>
              <a:buSzTx/>
              <a:buFontTx/>
              <a:buNone/>
              <a:tabLst/>
              <a:defRPr/>
            </a:pPr>
            <a:endParaRPr lang="en-AU"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AU" baseline="0" dirty="0" smtClean="0"/>
              <a:t>We asked if the project manager has prior EDRMS rollout experience, prior software rollout experience, or no experience in the rollout of either.  Those managers with prior EDRMS rollout experience achieved a huge 92% success rate.</a:t>
            </a:r>
          </a:p>
          <a:p>
            <a:pPr marL="0" marR="0" indent="0" algn="l" defTabSz="914400" rtl="0" eaLnBrk="1" fontAlgn="auto" latinLnBrk="0" hangingPunct="1">
              <a:lnSpc>
                <a:spcPct val="100000"/>
              </a:lnSpc>
              <a:spcBef>
                <a:spcPts val="0"/>
              </a:spcBef>
              <a:spcAft>
                <a:spcPts val="0"/>
              </a:spcAft>
              <a:buClrTx/>
              <a:buSzTx/>
              <a:buFontTx/>
              <a:buNone/>
              <a:tabLst/>
              <a:defRPr/>
            </a:pPr>
            <a:endParaRPr lang="en-AU"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AU" baseline="0" dirty="0" smtClean="0"/>
              <a:t>Project managers with only experience of software rollouts only achieved 50%, a huge 42% drop.  </a:t>
            </a:r>
          </a:p>
          <a:p>
            <a:pPr marL="0" marR="0" indent="0" algn="l" defTabSz="914400" rtl="0" eaLnBrk="1" fontAlgn="auto" latinLnBrk="0" hangingPunct="1">
              <a:lnSpc>
                <a:spcPct val="100000"/>
              </a:lnSpc>
              <a:spcBef>
                <a:spcPts val="0"/>
              </a:spcBef>
              <a:spcAft>
                <a:spcPts val="0"/>
              </a:spcAft>
              <a:buClrTx/>
              <a:buSzTx/>
              <a:buFontTx/>
              <a:buNone/>
              <a:tabLst/>
              <a:defRPr/>
            </a:pPr>
            <a:endParaRPr lang="en-AU"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AU" baseline="0" dirty="0" smtClean="0"/>
              <a:t>Strikingly project managers with neither EDRMS or software rollout experience still achieved above average success at 85%.</a:t>
            </a:r>
          </a:p>
          <a:p>
            <a:pPr marL="0" marR="0" indent="0" algn="l" defTabSz="914400" rtl="0" eaLnBrk="1" fontAlgn="auto" latinLnBrk="0" hangingPunct="1">
              <a:lnSpc>
                <a:spcPct val="100000"/>
              </a:lnSpc>
              <a:spcBef>
                <a:spcPts val="0"/>
              </a:spcBef>
              <a:spcAft>
                <a:spcPts val="0"/>
              </a:spcAft>
              <a:buClrTx/>
              <a:buSzTx/>
              <a:buFontTx/>
              <a:buNone/>
              <a:tabLst/>
              <a:defRPr/>
            </a:pPr>
            <a:endParaRPr lang="en-AU"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AU" baseline="0" dirty="0" smtClean="0"/>
              <a:t>This is significant because we can see by the % of respondents bars that project managers have been selected based on previous experience, only 28% had none.  How could it be that previous software rollout experience is a liability, and no experience is an asset.</a:t>
            </a:r>
          </a:p>
          <a:p>
            <a:pPr marL="0" marR="0" indent="0" algn="l" defTabSz="914400" rtl="0" eaLnBrk="1" fontAlgn="auto" latinLnBrk="0" hangingPunct="1">
              <a:lnSpc>
                <a:spcPct val="100000"/>
              </a:lnSpc>
              <a:spcBef>
                <a:spcPts val="0"/>
              </a:spcBef>
              <a:spcAft>
                <a:spcPts val="0"/>
              </a:spcAft>
              <a:buClrTx/>
              <a:buSzTx/>
              <a:buFontTx/>
              <a:buNone/>
              <a:tabLst/>
              <a:defRPr/>
            </a:pPr>
            <a:endParaRPr lang="en-AU"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AU" baseline="0" dirty="0" smtClean="0"/>
              <a:t>If someone has rollout experience with software they are most likely a project manager with a background in IT.  They will bring to the table their perceptions of their role and the software:</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AU" baseline="0" dirty="0" smtClean="0"/>
              <a:t>Their responsibility is to implement the software – this is to make sure it is installed and operational on end users computers.  Implementation does not equal actively used.</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AU" baseline="0" dirty="0" smtClean="0"/>
              <a:t>Typical organisation wide software rollouts are systems like Microsoft Office, HR Systems (</a:t>
            </a:r>
            <a:r>
              <a:rPr lang="en-AU" baseline="0" dirty="0" err="1" smtClean="0"/>
              <a:t>Ellipys</a:t>
            </a:r>
            <a:r>
              <a:rPr lang="en-AU" baseline="0" dirty="0" smtClean="0"/>
              <a:t>) or Financial Systems (SAP).  Once implemented end users have no choice but to use the software.  After all you can’t apply for leave or access your pay advice anywhere but the new system.  If an invoice is to be paid it must be in the SAP system.  End users might complain bitterly, and frequently are very poor users of the software, but 100% of staff will be active users.</a:t>
            </a:r>
          </a:p>
          <a:p>
            <a:pPr marL="0" marR="0" indent="0" algn="l" defTabSz="914400" rtl="0" eaLnBrk="1" fontAlgn="auto" latinLnBrk="0" hangingPunct="1">
              <a:lnSpc>
                <a:spcPct val="100000"/>
              </a:lnSpc>
              <a:spcBef>
                <a:spcPts val="0"/>
              </a:spcBef>
              <a:spcAft>
                <a:spcPts val="0"/>
              </a:spcAft>
              <a:buClrTx/>
              <a:buSzTx/>
              <a:buFont typeface="+mj-lt"/>
              <a:buNone/>
              <a:tabLst/>
              <a:defRPr/>
            </a:pPr>
            <a:endParaRPr lang="en-AU" baseline="0" dirty="0" smtClean="0"/>
          </a:p>
          <a:p>
            <a:pPr marL="0" marR="0" indent="0" algn="l" defTabSz="914400" rtl="0" eaLnBrk="1" fontAlgn="auto" latinLnBrk="0" hangingPunct="1">
              <a:lnSpc>
                <a:spcPct val="100000"/>
              </a:lnSpc>
              <a:spcBef>
                <a:spcPts val="0"/>
              </a:spcBef>
              <a:spcAft>
                <a:spcPts val="0"/>
              </a:spcAft>
              <a:buClrTx/>
              <a:buSzTx/>
              <a:buFont typeface="+mj-lt"/>
              <a:buNone/>
              <a:tabLst/>
              <a:defRPr/>
            </a:pPr>
            <a:r>
              <a:rPr lang="en-AU" baseline="0" dirty="0" smtClean="0"/>
              <a:t>An EDRMS is different.  Users can, and will, avoid using where possible.  If the project manager just expects to run an EDRMS project like any other software project then they are less likely to have also enhanced the configuration for their users, or planned and effective communications, change and training strategy, because the investment is not seen as necessary.  Therefore a higher rate of failure.</a:t>
            </a:r>
          </a:p>
          <a:p>
            <a:pPr marL="0" marR="0" indent="0" algn="l" defTabSz="914400" rtl="0" eaLnBrk="1" fontAlgn="auto" latinLnBrk="0" hangingPunct="1">
              <a:lnSpc>
                <a:spcPct val="100000"/>
              </a:lnSpc>
              <a:spcBef>
                <a:spcPts val="0"/>
              </a:spcBef>
              <a:spcAft>
                <a:spcPts val="0"/>
              </a:spcAft>
              <a:buClrTx/>
              <a:buSzTx/>
              <a:buFont typeface="+mj-lt"/>
              <a:buNone/>
              <a:tabLst/>
              <a:defRPr/>
            </a:pPr>
            <a:endParaRPr lang="en-AU" baseline="0" dirty="0" smtClean="0"/>
          </a:p>
          <a:p>
            <a:pPr marL="0" marR="0" indent="0" algn="l" defTabSz="914400" rtl="0" eaLnBrk="1" fontAlgn="auto" latinLnBrk="0" hangingPunct="1">
              <a:lnSpc>
                <a:spcPct val="100000"/>
              </a:lnSpc>
              <a:spcBef>
                <a:spcPts val="0"/>
              </a:spcBef>
              <a:spcAft>
                <a:spcPts val="0"/>
              </a:spcAft>
              <a:buClrTx/>
              <a:buSzTx/>
              <a:buFont typeface="+mj-lt"/>
              <a:buNone/>
              <a:tabLst/>
              <a:defRPr/>
            </a:pPr>
            <a:r>
              <a:rPr lang="en-AU" baseline="0" dirty="0" smtClean="0"/>
              <a:t>A person with no experience will be more open to learning from the team around them, and not fall into the misconception trap.  They’ll expect the project to be tough and will be comprehensive in addressing all the elements that lead to failure.</a:t>
            </a:r>
          </a:p>
          <a:p>
            <a:pPr marL="0" marR="0" indent="0" algn="l" defTabSz="914400" rtl="0" eaLnBrk="1" fontAlgn="auto" latinLnBrk="0" hangingPunct="1">
              <a:lnSpc>
                <a:spcPct val="100000"/>
              </a:lnSpc>
              <a:spcBef>
                <a:spcPts val="0"/>
              </a:spcBef>
              <a:spcAft>
                <a:spcPts val="0"/>
              </a:spcAft>
              <a:buClrTx/>
              <a:buSzTx/>
              <a:buFontTx/>
              <a:buNone/>
              <a:tabLst/>
              <a:defRPr/>
            </a:pPr>
            <a:endParaRPr lang="en-AU"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AU" baseline="0" dirty="0" smtClean="0"/>
              <a:t>I have seen very successful projects lead by the IT Manager.  What is important is that the IT manager recognises the difference between a typical software rollout and an EDRMS, and addresses the difference through the project.  </a:t>
            </a:r>
          </a:p>
          <a:p>
            <a:pPr marL="0" marR="0" indent="0" algn="l" defTabSz="914400" rtl="0" eaLnBrk="1" fontAlgn="auto" latinLnBrk="0" hangingPunct="1">
              <a:lnSpc>
                <a:spcPct val="100000"/>
              </a:lnSpc>
              <a:spcBef>
                <a:spcPts val="0"/>
              </a:spcBef>
              <a:spcAft>
                <a:spcPts val="0"/>
              </a:spcAft>
              <a:buClrTx/>
              <a:buSzTx/>
              <a:buFontTx/>
              <a:buNone/>
              <a:tabLst/>
              <a:defRPr/>
            </a:pPr>
            <a:endParaRPr lang="en-AU"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AU" baseline="0" dirty="0" smtClean="0"/>
              <a:t>Most importantly organisations need to re-evaluate the benefits of prior experience and include the beliefs that prior experience may bring with it.  Some of them are obviously detrimental to EDRMS projects.  They are not just software implementation.</a:t>
            </a:r>
          </a:p>
        </p:txBody>
      </p:sp>
      <p:sp>
        <p:nvSpPr>
          <p:cNvPr id="4" name="Slide Number Placeholder 3"/>
          <p:cNvSpPr>
            <a:spLocks noGrp="1"/>
          </p:cNvSpPr>
          <p:nvPr>
            <p:ph type="sldNum" sz="quarter" idx="10"/>
          </p:nvPr>
        </p:nvSpPr>
        <p:spPr/>
        <p:txBody>
          <a:bodyPr/>
          <a:lstStyle/>
          <a:p>
            <a:fld id="{74BB8F62-9A35-4C52-B511-77C65517D725}" type="slidenum">
              <a:rPr lang="en-AU" smtClean="0"/>
              <a:t>12</a:t>
            </a:fld>
            <a:endParaRPr lang="en-AU"/>
          </a:p>
        </p:txBody>
      </p:sp>
    </p:spTree>
    <p:extLst>
      <p:ext uri="{BB962C8B-B14F-4D97-AF65-F5344CB8AC3E}">
        <p14:creationId xmlns:p14="http://schemas.microsoft.com/office/powerpoint/2010/main" val="761784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AU" dirty="0" smtClean="0"/>
              <a:t>Random notes left lying around</a:t>
            </a:r>
            <a:r>
              <a:rPr lang="en-AU" baseline="0" dirty="0" smtClean="0"/>
              <a:t> is not a communications strategy.</a:t>
            </a:r>
          </a:p>
          <a:p>
            <a:endParaRPr lang="en-AU" baseline="0" dirty="0" smtClean="0"/>
          </a:p>
          <a:p>
            <a:endParaRPr lang="en-AU" dirty="0" smtClean="0"/>
          </a:p>
          <a:p>
            <a:r>
              <a:rPr lang="en-AU" b="1" dirty="0" smtClean="0"/>
              <a:t>Business man illustrating a team leaders key role</a:t>
            </a:r>
          </a:p>
          <a:p>
            <a:r>
              <a:rPr lang="en-AU" dirty="0" smtClean="0"/>
              <a:t>Stock photo </a:t>
            </a:r>
          </a:p>
          <a:p>
            <a:r>
              <a:rPr lang="en-AU" dirty="0" smtClean="0"/>
              <a:t>File #: 16394154</a:t>
            </a:r>
          </a:p>
          <a:p>
            <a:endParaRPr lang="en-AU" dirty="0" smtClean="0"/>
          </a:p>
          <a:p>
            <a:endParaRPr lang="en-AU" dirty="0"/>
          </a:p>
        </p:txBody>
      </p:sp>
      <p:sp>
        <p:nvSpPr>
          <p:cNvPr id="4" name="Slide Number Placeholder 3"/>
          <p:cNvSpPr>
            <a:spLocks noGrp="1"/>
          </p:cNvSpPr>
          <p:nvPr>
            <p:ph type="sldNum" sz="quarter" idx="10"/>
          </p:nvPr>
        </p:nvSpPr>
        <p:spPr/>
        <p:txBody>
          <a:bodyPr/>
          <a:lstStyle/>
          <a:p>
            <a:fld id="{74BB8F62-9A35-4C52-B511-77C65517D725}" type="slidenum">
              <a:rPr lang="en-AU" smtClean="0"/>
              <a:t>13</a:t>
            </a:fld>
            <a:endParaRPr lang="en-AU"/>
          </a:p>
        </p:txBody>
      </p:sp>
    </p:spTree>
    <p:extLst>
      <p:ext uri="{BB962C8B-B14F-4D97-AF65-F5344CB8AC3E}">
        <p14:creationId xmlns:p14="http://schemas.microsoft.com/office/powerpoint/2010/main" val="20990378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AU" dirty="0" smtClean="0"/>
              <a:t>Reinforces previous</a:t>
            </a:r>
          </a:p>
          <a:p>
            <a:r>
              <a:rPr lang="en-AU" dirty="0" smtClean="0"/>
              <a:t>Need to</a:t>
            </a:r>
            <a:r>
              <a:rPr lang="en-AU" baseline="0" dirty="0" smtClean="0"/>
              <a:t> have something to aim at.</a:t>
            </a:r>
          </a:p>
          <a:p>
            <a:endParaRPr lang="en-AU" baseline="0" dirty="0" smtClean="0"/>
          </a:p>
          <a:p>
            <a:r>
              <a:rPr lang="en-AU" b="1" dirty="0" smtClean="0"/>
              <a:t>Basketball player</a:t>
            </a:r>
          </a:p>
          <a:p>
            <a:r>
              <a:rPr lang="en-AU" dirty="0" smtClean="0"/>
              <a:t>Stock photo </a:t>
            </a:r>
          </a:p>
          <a:p>
            <a:r>
              <a:rPr lang="en-AU" dirty="0" smtClean="0"/>
              <a:t>File #: 16143945</a:t>
            </a:r>
          </a:p>
          <a:p>
            <a:endParaRPr lang="en-AU" dirty="0"/>
          </a:p>
        </p:txBody>
      </p:sp>
      <p:sp>
        <p:nvSpPr>
          <p:cNvPr id="4" name="Slide Number Placeholder 3"/>
          <p:cNvSpPr>
            <a:spLocks noGrp="1"/>
          </p:cNvSpPr>
          <p:nvPr>
            <p:ph type="sldNum" sz="quarter" idx="10"/>
          </p:nvPr>
        </p:nvSpPr>
        <p:spPr/>
        <p:txBody>
          <a:bodyPr/>
          <a:lstStyle/>
          <a:p>
            <a:fld id="{74BB8F62-9A35-4C52-B511-77C65517D725}" type="slidenum">
              <a:rPr lang="en-AU" smtClean="0"/>
              <a:t>14</a:t>
            </a:fld>
            <a:endParaRPr lang="en-AU"/>
          </a:p>
        </p:txBody>
      </p:sp>
    </p:spTree>
    <p:extLst>
      <p:ext uri="{BB962C8B-B14F-4D97-AF65-F5344CB8AC3E}">
        <p14:creationId xmlns:p14="http://schemas.microsoft.com/office/powerpoint/2010/main" val="1673213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dirty="0" smtClean="0"/>
              <a:t>The beliefs that a sponsor holds about expected</a:t>
            </a:r>
            <a:r>
              <a:rPr lang="en-AU" baseline="0" dirty="0" smtClean="0"/>
              <a:t> inputs and outputs of an EDRMS implementation has a strong correlation with project success.</a:t>
            </a:r>
          </a:p>
          <a:p>
            <a:pPr marL="0" marR="0" indent="0" algn="l" defTabSz="914400" rtl="0" eaLnBrk="1" fontAlgn="auto" latinLnBrk="0" hangingPunct="1">
              <a:lnSpc>
                <a:spcPct val="100000"/>
              </a:lnSpc>
              <a:spcBef>
                <a:spcPts val="0"/>
              </a:spcBef>
              <a:spcAft>
                <a:spcPts val="0"/>
              </a:spcAft>
              <a:buClrTx/>
              <a:buSzTx/>
              <a:buFontTx/>
              <a:buNone/>
              <a:tabLst/>
              <a:defRPr/>
            </a:pPr>
            <a:endParaRPr lang="en-AU"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AU" baseline="0" dirty="0" smtClean="0"/>
              <a:t>In terms of inputs, sponsors belief that change management and records management training are important both increase the chance of success (80% and 85% respectively). </a:t>
            </a:r>
            <a:endParaRPr lang="en-AU" dirty="0" smtClean="0"/>
          </a:p>
          <a:p>
            <a:endParaRPr lang="en-AU" dirty="0" smtClean="0"/>
          </a:p>
          <a:p>
            <a:r>
              <a:rPr lang="en-AU" dirty="0" smtClean="0"/>
              <a:t>Sponsors</a:t>
            </a:r>
            <a:r>
              <a:rPr lang="en-AU" baseline="0" dirty="0" smtClean="0"/>
              <a:t> beliefs in terms of outputs tells a more compelling story. </a:t>
            </a:r>
          </a:p>
          <a:p>
            <a:endParaRPr lang="en-AU" baseline="0" dirty="0" smtClean="0"/>
          </a:p>
          <a:p>
            <a:r>
              <a:rPr lang="en-AU" dirty="0" smtClean="0"/>
              <a:t>The most important </a:t>
            </a:r>
            <a:r>
              <a:rPr lang="en-AU" baseline="0" dirty="0" smtClean="0"/>
              <a:t>reason for implementing an EDRMS solution was compliance 33.9% (followed by improving the timeliness of data 28.8%). Sponsors who believed compliance was a significant issue correlated with average success rates (77%) and when sponsors did not believe it was necessary for compliance the success rate dropped to 50%.  </a:t>
            </a:r>
          </a:p>
          <a:p>
            <a:endParaRPr lang="en-AU"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AU" baseline="0" dirty="0" smtClean="0"/>
              <a:t>The least important reason respondents gave for implementing an EDRMS solution was to reduce risk (5.9%). When sponsors believed that too, success rates were at 82%, when they disbelieved it they dropped to 25%.</a:t>
            </a:r>
          </a:p>
          <a:p>
            <a:endParaRPr lang="en-AU" baseline="0" dirty="0" smtClean="0"/>
          </a:p>
          <a:p>
            <a:r>
              <a:rPr lang="en-AU" baseline="0" dirty="0" smtClean="0"/>
              <a:t>A significant proportion of respondents (22%) believed that improving productivity was the most important reason for implementing an EDRMS. When sponsors believed that an EDRMS will improve productivity too, success rates increased to 89%, a 15.6% increase. More important than that though is that those projects who had sponsors who disbelieved that productivity was important correlated with a success rate of ZERO. </a:t>
            </a:r>
          </a:p>
          <a:p>
            <a:endParaRPr lang="en-AU" baseline="0" dirty="0" smtClean="0"/>
          </a:p>
          <a:p>
            <a:r>
              <a:rPr lang="en-AU" baseline="0" dirty="0" smtClean="0"/>
              <a:t>Educating sponsors to believe that an EDRMS implementation will result in improved productivity and risk reduction has a significant effect on your chance of success and failure. </a:t>
            </a:r>
          </a:p>
          <a:p>
            <a:endParaRPr lang="en-AU" dirty="0"/>
          </a:p>
        </p:txBody>
      </p:sp>
      <p:sp>
        <p:nvSpPr>
          <p:cNvPr id="4" name="Slide Number Placeholder 3"/>
          <p:cNvSpPr>
            <a:spLocks noGrp="1"/>
          </p:cNvSpPr>
          <p:nvPr>
            <p:ph type="sldNum" sz="quarter" idx="10"/>
          </p:nvPr>
        </p:nvSpPr>
        <p:spPr/>
        <p:txBody>
          <a:bodyPr/>
          <a:lstStyle/>
          <a:p>
            <a:fld id="{74BB8F62-9A35-4C52-B511-77C65517D725}" type="slidenum">
              <a:rPr lang="en-AU" smtClean="0"/>
              <a:t>16</a:t>
            </a:fld>
            <a:endParaRPr lang="en-AU"/>
          </a:p>
        </p:txBody>
      </p:sp>
    </p:spTree>
    <p:extLst>
      <p:ext uri="{BB962C8B-B14F-4D97-AF65-F5344CB8AC3E}">
        <p14:creationId xmlns:p14="http://schemas.microsoft.com/office/powerpoint/2010/main" val="29559034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The belief that stakeholders</a:t>
            </a:r>
            <a:r>
              <a:rPr lang="en-AU" baseline="0" dirty="0" smtClean="0"/>
              <a:t> have about the impact of an EDRMS rollout on themselves and the organisation also has a significant effect on the success of a project. </a:t>
            </a:r>
          </a:p>
          <a:p>
            <a:endParaRPr lang="en-AU" baseline="0" dirty="0" smtClean="0"/>
          </a:p>
          <a:p>
            <a:r>
              <a:rPr lang="en-AU" baseline="0" dirty="0" smtClean="0"/>
              <a:t>All beliefs we measured, that is:</a:t>
            </a:r>
          </a:p>
          <a:p>
            <a:pPr marL="171450" indent="-171450">
              <a:buFont typeface="Arial" pitchFamily="34" charset="0"/>
              <a:buChar char="•"/>
            </a:pPr>
            <a:r>
              <a:rPr lang="en-AU" baseline="0" dirty="0" smtClean="0"/>
              <a:t>That good recordkeeping practices will be rewarded</a:t>
            </a:r>
          </a:p>
          <a:p>
            <a:pPr marL="171450" indent="-171450">
              <a:buFont typeface="Arial" pitchFamily="34" charset="0"/>
              <a:buChar char="•"/>
            </a:pPr>
            <a:r>
              <a:rPr lang="en-AU" baseline="0" dirty="0" smtClean="0"/>
              <a:t>An EDRMs roll-out will be good for the organisation </a:t>
            </a:r>
          </a:p>
          <a:p>
            <a:pPr marL="171450" indent="-171450">
              <a:buFont typeface="Arial" pitchFamily="34" charset="0"/>
              <a:buChar char="•"/>
            </a:pPr>
            <a:r>
              <a:rPr lang="en-AU" baseline="0" dirty="0" smtClean="0"/>
              <a:t>An EDRMS rollout will be good for them</a:t>
            </a:r>
          </a:p>
          <a:p>
            <a:pPr marL="171450" indent="-171450">
              <a:buFont typeface="Arial" pitchFamily="34" charset="0"/>
              <a:buChar char="•"/>
            </a:pPr>
            <a:r>
              <a:rPr lang="en-AU" baseline="0" dirty="0" smtClean="0"/>
              <a:t>They have the skills and knowledge to use the EDRMS and</a:t>
            </a:r>
          </a:p>
          <a:p>
            <a:pPr marL="171450" indent="-171450">
              <a:buFont typeface="Arial" pitchFamily="34" charset="0"/>
              <a:buChar char="•"/>
            </a:pPr>
            <a:r>
              <a:rPr lang="en-AU" baseline="0" dirty="0" smtClean="0"/>
              <a:t>They have the authority (formal and informal) </a:t>
            </a:r>
          </a:p>
          <a:p>
            <a:pPr marL="0" indent="0">
              <a:buFont typeface="Arial" pitchFamily="34" charset="0"/>
              <a:buNone/>
            </a:pPr>
            <a:r>
              <a:rPr lang="en-AU" baseline="0" dirty="0" smtClean="0"/>
              <a:t>correlated with a higher than average success rate (81-82% Vs. 75%) when they were held by the stakeholders.</a:t>
            </a:r>
          </a:p>
          <a:p>
            <a:endParaRPr lang="en-AU" dirty="0"/>
          </a:p>
        </p:txBody>
      </p:sp>
      <p:sp>
        <p:nvSpPr>
          <p:cNvPr id="4" name="Slide Number Placeholder 3"/>
          <p:cNvSpPr>
            <a:spLocks noGrp="1"/>
          </p:cNvSpPr>
          <p:nvPr>
            <p:ph type="sldNum" sz="quarter" idx="10"/>
          </p:nvPr>
        </p:nvSpPr>
        <p:spPr/>
        <p:txBody>
          <a:bodyPr/>
          <a:lstStyle/>
          <a:p>
            <a:fld id="{74BB8F62-9A35-4C52-B511-77C65517D725}" type="slidenum">
              <a:rPr lang="en-AU" smtClean="0"/>
              <a:t>17</a:t>
            </a:fld>
            <a:endParaRPr lang="en-AU"/>
          </a:p>
        </p:txBody>
      </p:sp>
    </p:spTree>
    <p:extLst>
      <p:ext uri="{BB962C8B-B14F-4D97-AF65-F5344CB8AC3E}">
        <p14:creationId xmlns:p14="http://schemas.microsoft.com/office/powerpoint/2010/main" val="7772409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The change</a:t>
            </a:r>
            <a:r>
              <a:rPr lang="en-AU" baseline="0" dirty="0" smtClean="0"/>
              <a:t> techniques used are quite diverse with no one technique being used by more than 50% of respondents.</a:t>
            </a:r>
          </a:p>
          <a:p>
            <a:endParaRPr lang="en-AU" baseline="0" dirty="0" smtClean="0"/>
          </a:p>
          <a:p>
            <a:r>
              <a:rPr lang="en-AU" baseline="0" dirty="0" smtClean="0"/>
              <a:t>The most popular change technique used, multi channel communication correlated to a quite high success rate of 94%.The least popular was change management training, which 32% of respondents used, correlated with average success rate of 75%. </a:t>
            </a:r>
          </a:p>
          <a:p>
            <a:endParaRPr lang="en-AU" baseline="0" dirty="0" smtClean="0"/>
          </a:p>
          <a:p>
            <a:r>
              <a:rPr lang="en-AU" baseline="0" dirty="0" smtClean="0"/>
              <a:t>Of interest to an old change dog like me was that techniques which a generally used to achieve individual adoption such as user empowerment and performance management with levels of success as high (94% and 100%) as those used for engaging the organisation such as multi-channel communication.  </a:t>
            </a:r>
            <a:endParaRPr lang="en-AU" dirty="0"/>
          </a:p>
        </p:txBody>
      </p:sp>
      <p:sp>
        <p:nvSpPr>
          <p:cNvPr id="4" name="Slide Number Placeholder 3"/>
          <p:cNvSpPr>
            <a:spLocks noGrp="1"/>
          </p:cNvSpPr>
          <p:nvPr>
            <p:ph type="sldNum" sz="quarter" idx="10"/>
          </p:nvPr>
        </p:nvSpPr>
        <p:spPr/>
        <p:txBody>
          <a:bodyPr/>
          <a:lstStyle/>
          <a:p>
            <a:fld id="{74BB8F62-9A35-4C52-B511-77C65517D725}" type="slidenum">
              <a:rPr lang="en-AU" smtClean="0"/>
              <a:t>18</a:t>
            </a:fld>
            <a:endParaRPr lang="en-AU"/>
          </a:p>
        </p:txBody>
      </p:sp>
    </p:spTree>
    <p:extLst>
      <p:ext uri="{BB962C8B-B14F-4D97-AF65-F5344CB8AC3E}">
        <p14:creationId xmlns:p14="http://schemas.microsoft.com/office/powerpoint/2010/main" val="28878420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Explain that the first bars represent the percentage</a:t>
            </a:r>
            <a:r>
              <a:rPr lang="en-AU" baseline="0" dirty="0" smtClean="0"/>
              <a:t> of respondents who used the communication medium. The second blue bar represents the project success rate associated with those organisations that sued the medium. </a:t>
            </a:r>
          </a:p>
          <a:p>
            <a:endParaRPr lang="en-AU" baseline="0" dirty="0" smtClean="0"/>
          </a:p>
          <a:p>
            <a:r>
              <a:rPr lang="en-AU" dirty="0" smtClean="0"/>
              <a:t>There are three different</a:t>
            </a:r>
            <a:r>
              <a:rPr lang="en-AU" baseline="0" dirty="0" smtClean="0"/>
              <a:t> types of communication mediums used.</a:t>
            </a:r>
          </a:p>
          <a:p>
            <a:endParaRPr lang="en-AU" baseline="0" dirty="0" smtClean="0"/>
          </a:p>
          <a:p>
            <a:r>
              <a:rPr lang="en-AU" baseline="0" dirty="0" smtClean="0"/>
              <a:t>One way channels that do not necessarily form part of a campaign are the most popular. These channels include Help guides, ad-hoc emails intranet pages and printed newsletters. Whilst effective enough to support the average rate of success, they are not the most effective communication channels. </a:t>
            </a:r>
          </a:p>
          <a:p>
            <a:endParaRPr lang="en-AU" baseline="0" dirty="0" smtClean="0"/>
          </a:p>
          <a:p>
            <a:r>
              <a:rPr lang="en-AU" baseline="0" dirty="0" smtClean="0"/>
              <a:t>Two way channels which include tailored briefing sessions, demonstrations and case studies, one-on-one meetings, Q&amp;A sessions and on-line forums While sued by less that 50% of all rollouts support a significantly higher rate of success. </a:t>
            </a:r>
          </a:p>
          <a:p>
            <a:endParaRPr lang="en-AU" baseline="0" dirty="0" smtClean="0"/>
          </a:p>
          <a:p>
            <a:r>
              <a:rPr lang="en-AU" baseline="0" dirty="0" smtClean="0"/>
              <a:t>Channels which are typically used in campaigns including regular email newsletters, posters, pamphlets and video are used in even less frequently and yet they too have  a higher degree of success than  one-way channels. </a:t>
            </a:r>
          </a:p>
          <a:p>
            <a:endParaRPr lang="en-AU" baseline="0" dirty="0" smtClean="0"/>
          </a:p>
          <a:p>
            <a:r>
              <a:rPr lang="en-AU" baseline="0" dirty="0" smtClean="0"/>
              <a:t>The implications here are plain. While one way channels are the most often used, using them within a coherent campaign and adding in two-way channels ensure that we are more likely to have  a greater degree of success. </a:t>
            </a:r>
            <a:endParaRPr lang="en-AU" dirty="0"/>
          </a:p>
        </p:txBody>
      </p:sp>
      <p:sp>
        <p:nvSpPr>
          <p:cNvPr id="4" name="Slide Number Placeholder 3"/>
          <p:cNvSpPr>
            <a:spLocks noGrp="1"/>
          </p:cNvSpPr>
          <p:nvPr>
            <p:ph type="sldNum" sz="quarter" idx="10"/>
          </p:nvPr>
        </p:nvSpPr>
        <p:spPr/>
        <p:txBody>
          <a:bodyPr/>
          <a:lstStyle/>
          <a:p>
            <a:fld id="{74BB8F62-9A35-4C52-B511-77C65517D725}" type="slidenum">
              <a:rPr lang="en-AU" smtClean="0"/>
              <a:t>19</a:t>
            </a:fld>
            <a:endParaRPr lang="en-AU"/>
          </a:p>
        </p:txBody>
      </p:sp>
    </p:spTree>
    <p:extLst>
      <p:ext uri="{BB962C8B-B14F-4D97-AF65-F5344CB8AC3E}">
        <p14:creationId xmlns:p14="http://schemas.microsoft.com/office/powerpoint/2010/main" val="38456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AU" dirty="0" smtClean="0"/>
              <a:t>This question asked what was included in the project</a:t>
            </a:r>
            <a:r>
              <a:rPr lang="en-AU" baseline="0" dirty="0" smtClean="0"/>
              <a:t> plan: </a:t>
            </a:r>
          </a:p>
          <a:p>
            <a:pPr marL="171450" lvl="0" indent="-171450">
              <a:buFont typeface="Arial" pitchFamily="34" charset="0"/>
              <a:buChar char="•"/>
            </a:pPr>
            <a:r>
              <a:rPr lang="en-AU" sz="1200" kern="1200" dirty="0" smtClean="0">
                <a:solidFill>
                  <a:schemeClr val="tx1"/>
                </a:solidFill>
                <a:effectLst/>
                <a:latin typeface="+mn-lt"/>
                <a:ea typeface="+mn-ea"/>
                <a:cs typeface="+mn-cs"/>
              </a:rPr>
              <a:t>Training for the Records Management team on end-user use? </a:t>
            </a:r>
          </a:p>
          <a:p>
            <a:pPr marL="171450" lvl="0" indent="-171450">
              <a:buFont typeface="Arial" pitchFamily="34" charset="0"/>
              <a:buChar char="•"/>
            </a:pPr>
            <a:r>
              <a:rPr lang="en-AU" sz="1200" kern="1200" dirty="0" smtClean="0">
                <a:solidFill>
                  <a:schemeClr val="tx1"/>
                </a:solidFill>
                <a:effectLst/>
                <a:latin typeface="+mn-lt"/>
                <a:ea typeface="+mn-ea"/>
                <a:cs typeface="+mn-cs"/>
              </a:rPr>
              <a:t>Extra training for </a:t>
            </a:r>
            <a:r>
              <a:rPr lang="en-AU" sz="1200" kern="1200" dirty="0" err="1" smtClean="0">
                <a:solidFill>
                  <a:schemeClr val="tx1"/>
                </a:solidFill>
                <a:effectLst/>
                <a:latin typeface="+mn-lt"/>
                <a:ea typeface="+mn-ea"/>
                <a:cs typeface="+mn-cs"/>
              </a:rPr>
              <a:t>Superusers</a:t>
            </a:r>
            <a:r>
              <a:rPr lang="en-AU" sz="1200" kern="1200" dirty="0" smtClean="0">
                <a:solidFill>
                  <a:schemeClr val="tx1"/>
                </a:solidFill>
                <a:effectLst/>
                <a:latin typeface="+mn-lt"/>
                <a:ea typeface="+mn-ea"/>
                <a:cs typeface="+mn-cs"/>
              </a:rPr>
              <a:t>? </a:t>
            </a:r>
          </a:p>
          <a:p>
            <a:pPr marL="171450" marR="0" lvl="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AU" sz="1200" kern="1200" dirty="0" smtClean="0">
                <a:solidFill>
                  <a:schemeClr val="tx1"/>
                </a:solidFill>
                <a:effectLst/>
                <a:latin typeface="+mn-lt"/>
                <a:ea typeface="+mn-ea"/>
                <a:cs typeface="+mn-cs"/>
              </a:rPr>
              <a:t>Post-training floor walking?</a:t>
            </a:r>
          </a:p>
          <a:p>
            <a:pPr marL="171450" lvl="0" indent="-171450">
              <a:buFont typeface="Arial" pitchFamily="34" charset="0"/>
              <a:buChar char="•"/>
            </a:pPr>
            <a:r>
              <a:rPr lang="en-AU" sz="1200" kern="1200" dirty="0" smtClean="0">
                <a:solidFill>
                  <a:schemeClr val="tx1"/>
                </a:solidFill>
                <a:effectLst/>
                <a:latin typeface="+mn-lt"/>
                <a:ea typeface="+mn-ea"/>
                <a:cs typeface="+mn-cs"/>
              </a:rPr>
              <a:t>Change champions responsible for business process change? </a:t>
            </a:r>
          </a:p>
          <a:p>
            <a:pPr marL="171450" lvl="0" indent="-171450">
              <a:buFont typeface="Arial" pitchFamily="34" charset="0"/>
              <a:buChar char="•"/>
            </a:pPr>
            <a:r>
              <a:rPr lang="en-AU" sz="1200" kern="1200" dirty="0" smtClean="0">
                <a:solidFill>
                  <a:schemeClr val="tx1"/>
                </a:solidFill>
                <a:effectLst/>
                <a:latin typeface="+mn-lt"/>
                <a:ea typeface="+mn-ea"/>
                <a:cs typeface="+mn-cs"/>
              </a:rPr>
              <a:t>Post-training file plan meetings between business unit and record team</a:t>
            </a:r>
          </a:p>
          <a:p>
            <a:pPr marL="171450" lvl="0" indent="-171450">
              <a:buFont typeface="Arial" pitchFamily="34" charset="0"/>
              <a:buChar char="•"/>
            </a:pPr>
            <a:endParaRPr lang="en-AU" sz="1200" kern="1200" dirty="0" smtClean="0">
              <a:solidFill>
                <a:schemeClr val="tx1"/>
              </a:solidFill>
              <a:effectLst/>
              <a:latin typeface="+mn-lt"/>
              <a:ea typeface="+mn-ea"/>
              <a:cs typeface="+mn-cs"/>
            </a:endParaRPr>
          </a:p>
          <a:p>
            <a:r>
              <a:rPr lang="en-AU" dirty="0" smtClean="0"/>
              <a:t>This is looking at the components of a training plan that</a:t>
            </a:r>
            <a:r>
              <a:rPr lang="en-AU" baseline="0" dirty="0" smtClean="0"/>
              <a:t> were planned, beyond the straight forward end user training</a:t>
            </a:r>
            <a:r>
              <a:rPr lang="en-AU" dirty="0" smtClean="0"/>
              <a:t>.  Firstly</a:t>
            </a:r>
            <a:r>
              <a:rPr lang="en-AU" baseline="0" dirty="0" smtClean="0"/>
              <a:t> its worth noting that none of these have a negative impact on the average success rate.  Most organisations correctly saw value in providing the Records team with end user training.  This is essential, although I will say that in my experience the Records team still have difficulty in truly comprehending the end user experience, and many don’t see it as their responsibility to.</a:t>
            </a:r>
          </a:p>
          <a:p>
            <a:endParaRPr lang="en-AU" baseline="0" dirty="0" smtClean="0"/>
          </a:p>
          <a:p>
            <a:r>
              <a:rPr lang="en-AU" baseline="0" dirty="0" smtClean="0"/>
              <a:t>Most organisations are also providing additional training for Super users.  Neither of these strategy components should be removed.  But you can clearly see that those that invested in the last 3  were rewarded with higher than average success rates.  Each of the latter components involve a high level of engagement with the business; they connect the generalised training that will have been received back to business unit use and needs.</a:t>
            </a:r>
          </a:p>
          <a:p>
            <a:endParaRPr lang="en-AU" baseline="0" dirty="0" smtClean="0"/>
          </a:p>
          <a:p>
            <a:r>
              <a:rPr lang="en-AU" baseline="0" dirty="0" smtClean="0"/>
              <a:t>The last component, post-training file plan meetings, is sadly underused, and yet the most effective.  It is time consuming, but there are a couple of keys:</a:t>
            </a:r>
          </a:p>
          <a:p>
            <a:pPr marL="171450" indent="-171450">
              <a:buFont typeface="Arial" pitchFamily="34" charset="0"/>
              <a:buChar char="•"/>
            </a:pPr>
            <a:r>
              <a:rPr lang="en-AU" baseline="0" dirty="0" smtClean="0"/>
              <a:t>Train and use </a:t>
            </a:r>
            <a:r>
              <a:rPr lang="en-AU" baseline="0" dirty="0" err="1" smtClean="0"/>
              <a:t>Superusers</a:t>
            </a:r>
            <a:r>
              <a:rPr lang="en-AU" baseline="0" dirty="0" smtClean="0"/>
              <a:t> to drive and manage the file plans, and not be trying to make contact with every person.</a:t>
            </a:r>
          </a:p>
          <a:p>
            <a:pPr marL="171450" indent="-171450">
              <a:buFont typeface="Arial" pitchFamily="34" charset="0"/>
              <a:buChar char="•"/>
            </a:pPr>
            <a:r>
              <a:rPr lang="en-AU" baseline="0" dirty="0" smtClean="0"/>
              <a:t>Develop a structured approach and framework for file planning – a uncomplicated map that provides guidance, but enables business units to make decisions around their unique records.</a:t>
            </a:r>
          </a:p>
          <a:p>
            <a:pPr marL="171450" indent="-171450">
              <a:buFont typeface="Arial" pitchFamily="34" charset="0"/>
              <a:buChar char="•"/>
            </a:pPr>
            <a:endParaRPr lang="en-AU" baseline="0" dirty="0" smtClean="0"/>
          </a:p>
          <a:p>
            <a:pPr marL="0" indent="0">
              <a:buFont typeface="Arial" pitchFamily="34" charset="0"/>
              <a:buNone/>
            </a:pPr>
            <a:r>
              <a:rPr lang="en-AU" baseline="0" dirty="0" smtClean="0"/>
              <a:t>Whilst </a:t>
            </a:r>
            <a:r>
              <a:rPr lang="en-AU" baseline="0" dirty="0" err="1" smtClean="0"/>
              <a:t>floorwalking</a:t>
            </a:r>
            <a:r>
              <a:rPr lang="en-AU" baseline="0" dirty="0" smtClean="0"/>
              <a:t> is generally a check on technical skills, file planning cements the recordkeeping knowledge and provides a quality assurance check when moving to a devolved model with an EDRMS.</a:t>
            </a:r>
            <a:endParaRPr lang="en-AU" dirty="0"/>
          </a:p>
        </p:txBody>
      </p:sp>
      <p:sp>
        <p:nvSpPr>
          <p:cNvPr id="4" name="Slide Number Placeholder 3"/>
          <p:cNvSpPr>
            <a:spLocks noGrp="1"/>
          </p:cNvSpPr>
          <p:nvPr>
            <p:ph type="sldNum" sz="quarter" idx="10"/>
          </p:nvPr>
        </p:nvSpPr>
        <p:spPr/>
        <p:txBody>
          <a:bodyPr/>
          <a:lstStyle/>
          <a:p>
            <a:fld id="{74BB8F62-9A35-4C52-B511-77C65517D725}" type="slidenum">
              <a:rPr lang="en-AU" smtClean="0"/>
              <a:t>21</a:t>
            </a:fld>
            <a:endParaRPr lang="en-AU"/>
          </a:p>
        </p:txBody>
      </p:sp>
    </p:spTree>
    <p:extLst>
      <p:ext uri="{BB962C8B-B14F-4D97-AF65-F5344CB8AC3E}">
        <p14:creationId xmlns:p14="http://schemas.microsoft.com/office/powerpoint/2010/main" val="35943884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AU" sz="1200" kern="1200" dirty="0" smtClean="0">
                <a:solidFill>
                  <a:schemeClr val="tx1"/>
                </a:solidFill>
                <a:effectLst/>
                <a:latin typeface="+mn-lt"/>
                <a:ea typeface="+mn-ea"/>
                <a:cs typeface="+mn-cs"/>
              </a:rPr>
              <a:t>We asked “Which of the following were included in your model of training for users?” </a:t>
            </a:r>
          </a:p>
          <a:p>
            <a:pPr marL="171450" lvl="0" indent="-171450">
              <a:buFont typeface="Arial" pitchFamily="34" charset="0"/>
              <a:buChar char="•"/>
            </a:pPr>
            <a:r>
              <a:rPr lang="en-AU" sz="1200" kern="1200" dirty="0" smtClean="0">
                <a:solidFill>
                  <a:schemeClr val="tx1"/>
                </a:solidFill>
                <a:effectLst/>
                <a:latin typeface="+mn-lt"/>
                <a:ea typeface="+mn-ea"/>
                <a:cs typeface="+mn-cs"/>
              </a:rPr>
              <a:t>Half day or less of classroom training with hands-on use of the software. </a:t>
            </a:r>
          </a:p>
          <a:p>
            <a:pPr marL="171450" lvl="0" indent="-171450">
              <a:buFont typeface="Arial" pitchFamily="34" charset="0"/>
              <a:buChar char="•"/>
            </a:pPr>
            <a:r>
              <a:rPr lang="en-AU" sz="1200" kern="1200" dirty="0" smtClean="0">
                <a:solidFill>
                  <a:schemeClr val="tx1"/>
                </a:solidFill>
                <a:effectLst/>
                <a:latin typeface="+mn-lt"/>
                <a:ea typeface="+mn-ea"/>
                <a:cs typeface="+mn-cs"/>
              </a:rPr>
              <a:t>Full day or more of classroom training with hands-on use of the software. </a:t>
            </a:r>
          </a:p>
          <a:p>
            <a:pPr marL="171450" marR="0" lvl="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AU" sz="1200" kern="1200" dirty="0" smtClean="0">
                <a:solidFill>
                  <a:schemeClr val="tx1"/>
                </a:solidFill>
                <a:effectLst/>
                <a:latin typeface="+mn-lt"/>
                <a:ea typeface="+mn-ea"/>
                <a:cs typeface="+mn-cs"/>
              </a:rPr>
              <a:t>Distribution of training manuals and/or quick guides. </a:t>
            </a:r>
          </a:p>
          <a:p>
            <a:pPr marL="171450" lvl="0" indent="-171450">
              <a:buFont typeface="Arial" pitchFamily="34" charset="0"/>
              <a:buChar char="•"/>
            </a:pPr>
            <a:r>
              <a:rPr lang="en-AU" sz="1200" kern="1200" dirty="0" smtClean="0">
                <a:solidFill>
                  <a:schemeClr val="tx1"/>
                </a:solidFill>
                <a:effectLst/>
                <a:latin typeface="+mn-lt"/>
                <a:ea typeface="+mn-ea"/>
                <a:cs typeface="+mn-cs"/>
              </a:rPr>
              <a:t>Intranet resources (quick guides, help cards, FAQ’s, forums),</a:t>
            </a:r>
          </a:p>
          <a:p>
            <a:pPr marL="171450" marR="0" lvl="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AU" sz="1200" kern="1200" dirty="0" smtClean="0">
                <a:solidFill>
                  <a:schemeClr val="tx1"/>
                </a:solidFill>
                <a:effectLst/>
                <a:latin typeface="+mn-lt"/>
                <a:ea typeface="+mn-ea"/>
                <a:cs typeface="+mn-cs"/>
              </a:rPr>
              <a:t>Face-to-face training that did not involve hands-on use of the software package. </a:t>
            </a:r>
          </a:p>
          <a:p>
            <a:pPr marL="171450" marR="0" lvl="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AU" sz="1200" kern="1200" dirty="0" smtClean="0">
                <a:solidFill>
                  <a:schemeClr val="tx1"/>
                </a:solidFill>
                <a:effectLst/>
                <a:latin typeface="+mn-lt"/>
                <a:ea typeface="+mn-ea"/>
                <a:cs typeface="+mn-cs"/>
              </a:rPr>
              <a:t>eLearning training courses.</a:t>
            </a:r>
          </a:p>
          <a:p>
            <a:pPr marL="171450" lvl="0" indent="-171450">
              <a:buFont typeface="Arial" pitchFamily="34" charset="0"/>
              <a:buChar char="•"/>
            </a:pPr>
            <a:endParaRPr lang="en-AU" sz="1200" kern="1200" dirty="0" smtClean="0">
              <a:solidFill>
                <a:schemeClr val="tx1"/>
              </a:solidFill>
              <a:effectLst/>
              <a:latin typeface="+mn-lt"/>
              <a:ea typeface="+mn-ea"/>
              <a:cs typeface="+mn-cs"/>
            </a:endParaRPr>
          </a:p>
          <a:p>
            <a:endParaRPr lang="en-AU" dirty="0" smtClean="0"/>
          </a:p>
          <a:p>
            <a:r>
              <a:rPr lang="en-AU" dirty="0" smtClean="0"/>
              <a:t>We know that 100% of the respondents used hands on classroom training, with only 23% delivering</a:t>
            </a:r>
            <a:r>
              <a:rPr lang="en-AU" baseline="0" dirty="0" smtClean="0"/>
              <a:t> a full day of training.  A full day of training is consumes both time and budget, but does provide a higher rate of success</a:t>
            </a:r>
            <a:r>
              <a:rPr lang="en-AU" dirty="0" smtClean="0"/>
              <a:t>.  </a:t>
            </a:r>
          </a:p>
          <a:p>
            <a:endParaRPr lang="en-AU" dirty="0" smtClean="0"/>
          </a:p>
          <a:p>
            <a:r>
              <a:rPr lang="en-AU" dirty="0" smtClean="0"/>
              <a:t>Take a look at the last 4 methods of delivery.  These were all used in conjunction to the hands-on training.  They were not the sole method of training.  All of them lifted</a:t>
            </a:r>
            <a:r>
              <a:rPr lang="en-AU" baseline="0" dirty="0" smtClean="0"/>
              <a:t> the success rate above average, with the presentation training having notable the lowest rate of the 4.  If we look at the other 3, training manuals, intranet resources and eLearning, there is a common element.  All 3 provided the end user with access to help and training at the point of need.  If people have a problem they can find “how to” then and there</a:t>
            </a:r>
            <a:r>
              <a:rPr lang="en-AU" dirty="0" smtClean="0"/>
              <a:t>.  People</a:t>
            </a:r>
            <a:r>
              <a:rPr lang="en-AU" baseline="0" dirty="0" smtClean="0"/>
              <a:t> who solve their own problems remember the actions better than when told, their confidence increases and they become more independent users of a system.  </a:t>
            </a:r>
          </a:p>
          <a:p>
            <a:endParaRPr lang="en-AU" baseline="0" dirty="0" smtClean="0"/>
          </a:p>
          <a:p>
            <a:r>
              <a:rPr lang="en-AU" baseline="0" dirty="0" smtClean="0"/>
              <a:t>Providing 24/7 accessible additional training resources is an investment, but it’s a much more cost effective approach than full day training for most organisations and will give you the same success rate.  The investment in these also has a long lifetime, whereas the full day of training is over and done with once the rollout is complete.  At the very least you should be providing each end user with a quality training manual. </a:t>
            </a:r>
            <a:endParaRPr lang="en-AU" dirty="0"/>
          </a:p>
        </p:txBody>
      </p:sp>
      <p:sp>
        <p:nvSpPr>
          <p:cNvPr id="4" name="Slide Number Placeholder 3"/>
          <p:cNvSpPr>
            <a:spLocks noGrp="1"/>
          </p:cNvSpPr>
          <p:nvPr>
            <p:ph type="sldNum" sz="quarter" idx="10"/>
          </p:nvPr>
        </p:nvSpPr>
        <p:spPr/>
        <p:txBody>
          <a:bodyPr/>
          <a:lstStyle/>
          <a:p>
            <a:fld id="{74BB8F62-9A35-4C52-B511-77C65517D725}" type="slidenum">
              <a:rPr lang="en-AU" smtClean="0"/>
              <a:t>22</a:t>
            </a:fld>
            <a:endParaRPr lang="en-AU"/>
          </a:p>
        </p:txBody>
      </p:sp>
    </p:spTree>
    <p:extLst>
      <p:ext uri="{BB962C8B-B14F-4D97-AF65-F5344CB8AC3E}">
        <p14:creationId xmlns:p14="http://schemas.microsoft.com/office/powerpoint/2010/main" val="18040734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AU" dirty="0" smtClean="0"/>
              <a:t>We’ll start with the Demographics.  Who are the organisations providing us with</a:t>
            </a:r>
            <a:r>
              <a:rPr lang="en-AU" baseline="0" dirty="0" smtClean="0"/>
              <a:t> this data?  Are they a true cross section of the industry?</a:t>
            </a:r>
            <a:r>
              <a:rPr lang="en-AU" dirty="0" smtClean="0"/>
              <a:t> They certainly are.  The survey was distributed via RIM</a:t>
            </a:r>
            <a:r>
              <a:rPr lang="en-AU" baseline="0" dirty="0" smtClean="0"/>
              <a:t> Professionals to the members, through our own network of RIM contacts, and via several LinkedIn groups.  In order to complete the survey respondents needed to have completed the training in their implementation.  In all 107 respondents completed the survey.</a:t>
            </a:r>
            <a:endParaRPr lang="en-AU" dirty="0"/>
          </a:p>
        </p:txBody>
      </p:sp>
      <p:sp>
        <p:nvSpPr>
          <p:cNvPr id="4" name="Slide Number Placeholder 3"/>
          <p:cNvSpPr>
            <a:spLocks noGrp="1"/>
          </p:cNvSpPr>
          <p:nvPr>
            <p:ph type="sldNum" sz="quarter" idx="10"/>
          </p:nvPr>
        </p:nvSpPr>
        <p:spPr/>
        <p:txBody>
          <a:bodyPr/>
          <a:lstStyle/>
          <a:p>
            <a:fld id="{74BB8F62-9A35-4C52-B511-77C65517D725}" type="slidenum">
              <a:rPr lang="en-AU" smtClean="0"/>
              <a:t>3</a:t>
            </a:fld>
            <a:endParaRPr lang="en-AU"/>
          </a:p>
        </p:txBody>
      </p:sp>
    </p:spTree>
    <p:extLst>
      <p:ext uri="{BB962C8B-B14F-4D97-AF65-F5344CB8AC3E}">
        <p14:creationId xmlns:p14="http://schemas.microsoft.com/office/powerpoint/2010/main" val="299181900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AU" dirty="0" smtClean="0"/>
              <a:t>The survey revealed that choice of trainers is a critical element.  86% of organisations did use trainers who had previous training delivery experience.  Those organisations that</a:t>
            </a:r>
            <a:r>
              <a:rPr lang="en-AU" baseline="0" dirty="0" smtClean="0"/>
              <a:t> delivered their training with unskilled trainers was only 14%, and they put their project under great risk with a resounding failure rate of 86%.</a:t>
            </a:r>
          </a:p>
          <a:p>
            <a:endParaRPr lang="en-AU" baseline="0" dirty="0" smtClean="0"/>
          </a:p>
          <a:p>
            <a:r>
              <a:rPr lang="en-AU" baseline="0" dirty="0" smtClean="0"/>
              <a:t>When we look at the importance of EDRMS experience we can see that having experience has a greater impact on success than the training experience did, lifting the success rate up to 86%, but a lack of EDRMS experience is not so completely detrimental to the project.  It does however lower the success rate to 50%.</a:t>
            </a:r>
          </a:p>
          <a:p>
            <a:endParaRPr lang="en-AU" baseline="0" dirty="0" smtClean="0"/>
          </a:p>
          <a:p>
            <a:r>
              <a:rPr lang="en-AU" baseline="0" dirty="0" smtClean="0"/>
              <a:t>The simple message is; trainers must have previous training delivery experience or you place the project at extreme risk of failure.  Adding EDRMS experience will increase your success rate, but only if they are experienced in delivery.</a:t>
            </a:r>
          </a:p>
          <a:p>
            <a:endParaRPr lang="en-AU" baseline="0" dirty="0" smtClean="0"/>
          </a:p>
          <a:p>
            <a:r>
              <a:rPr lang="en-AU" dirty="0" smtClean="0"/>
              <a:t>Consider</a:t>
            </a:r>
            <a:r>
              <a:rPr lang="en-AU" baseline="0" dirty="0" smtClean="0"/>
              <a:t> just showing EDRMS experience and talking training experience.  Showing both might muddy the message.</a:t>
            </a:r>
            <a:endParaRPr lang="en-AU" dirty="0"/>
          </a:p>
        </p:txBody>
      </p:sp>
      <p:sp>
        <p:nvSpPr>
          <p:cNvPr id="4" name="Slide Number Placeholder 3"/>
          <p:cNvSpPr>
            <a:spLocks noGrp="1"/>
          </p:cNvSpPr>
          <p:nvPr>
            <p:ph type="sldNum" sz="quarter" idx="10"/>
          </p:nvPr>
        </p:nvSpPr>
        <p:spPr/>
        <p:txBody>
          <a:bodyPr/>
          <a:lstStyle/>
          <a:p>
            <a:fld id="{74BB8F62-9A35-4C52-B511-77C65517D725}" type="slidenum">
              <a:rPr lang="en-AU" smtClean="0"/>
              <a:t>23</a:t>
            </a:fld>
            <a:endParaRPr lang="en-AU"/>
          </a:p>
        </p:txBody>
      </p:sp>
    </p:spTree>
    <p:extLst>
      <p:ext uri="{BB962C8B-B14F-4D97-AF65-F5344CB8AC3E}">
        <p14:creationId xmlns:p14="http://schemas.microsoft.com/office/powerpoint/2010/main" val="239474415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AU" dirty="0" smtClean="0"/>
              <a:t>Respondent were asked in this survey what ongoing support they provided to help embed the use of the EDRMS in the way intended.</a:t>
            </a:r>
            <a:r>
              <a:rPr lang="en-AU" baseline="0" dirty="0" smtClean="0"/>
              <a:t> </a:t>
            </a:r>
          </a:p>
          <a:p>
            <a:endParaRPr lang="en-AU" baseline="0" dirty="0" smtClean="0"/>
          </a:p>
          <a:p>
            <a:r>
              <a:rPr lang="en-AU" baseline="0" dirty="0" smtClean="0"/>
              <a:t>More than 60% of respondents used refresher training and or help guides. Success rates for these organisations ranged from 79 to 83%.</a:t>
            </a:r>
          </a:p>
          <a:p>
            <a:endParaRPr lang="en-AU" baseline="0" dirty="0" smtClean="0"/>
          </a:p>
          <a:p>
            <a:r>
              <a:rPr lang="en-AU" dirty="0" smtClean="0"/>
              <a:t>One could categorise</a:t>
            </a:r>
            <a:r>
              <a:rPr lang="en-AU" baseline="0" dirty="0" smtClean="0"/>
              <a:t> these elements as offering a fixed set of services to the end user. The training is fixed as are the help guides. </a:t>
            </a:r>
          </a:p>
          <a:p>
            <a:endParaRPr lang="en-AU" baseline="0" dirty="0" smtClean="0"/>
          </a:p>
          <a:p>
            <a:r>
              <a:rPr lang="en-AU" baseline="0" dirty="0" smtClean="0"/>
              <a:t>Consultations with end user groups and the provision of business analysts are at the other end of the scale offering tailored services for end users within a business unit. Although much less frequently used at 20 and 15% of respondents respectively, they are associated with much higher success rates of 92 and 90%.</a:t>
            </a:r>
          </a:p>
          <a:p>
            <a:endParaRPr lang="en-AU" baseline="0" dirty="0" smtClean="0"/>
          </a:p>
          <a:p>
            <a:r>
              <a:rPr lang="en-AU" baseline="0" dirty="0" smtClean="0"/>
              <a:t>This confirms other trends we have seen in that the more the business is engaged be it in planning before implementation or during implementation or after implementation, the higher the success rate. </a:t>
            </a:r>
            <a:endParaRPr lang="en-AU" dirty="0"/>
          </a:p>
        </p:txBody>
      </p:sp>
      <p:sp>
        <p:nvSpPr>
          <p:cNvPr id="4" name="Slide Number Placeholder 3"/>
          <p:cNvSpPr>
            <a:spLocks noGrp="1"/>
          </p:cNvSpPr>
          <p:nvPr>
            <p:ph type="sldNum" sz="quarter" idx="10"/>
          </p:nvPr>
        </p:nvSpPr>
        <p:spPr/>
        <p:txBody>
          <a:bodyPr/>
          <a:lstStyle/>
          <a:p>
            <a:fld id="{74BB8F62-9A35-4C52-B511-77C65517D725}" type="slidenum">
              <a:rPr lang="en-AU" smtClean="0"/>
              <a:t>25</a:t>
            </a:fld>
            <a:endParaRPr lang="en-AU"/>
          </a:p>
        </p:txBody>
      </p:sp>
    </p:spTree>
    <p:extLst>
      <p:ext uri="{BB962C8B-B14F-4D97-AF65-F5344CB8AC3E}">
        <p14:creationId xmlns:p14="http://schemas.microsoft.com/office/powerpoint/2010/main" val="424395586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You may recall that some</a:t>
            </a:r>
            <a:r>
              <a:rPr lang="en-AU" baseline="0" dirty="0" smtClean="0"/>
              <a:t> elements of strategy had a greater impact than others on the likelihood of success of the project. Elements such as Closing the shared drive, having  a formal change management strategy and using external consultants not tied to the vendor implied greater chances of project success. </a:t>
            </a:r>
          </a:p>
          <a:p>
            <a:endParaRPr lang="en-AU" baseline="0" dirty="0" smtClean="0"/>
          </a:p>
          <a:p>
            <a:r>
              <a:rPr lang="en-AU" baseline="0" dirty="0" smtClean="0"/>
              <a:t>What then, you may ask is the impact of introducing some of these strategic elements after the project has commenced implementation? Does it make a difference if you retro-fit strategy compared with organisation who had the strategies in their initial design?</a:t>
            </a:r>
          </a:p>
          <a:p>
            <a:endParaRPr lang="en-AU" baseline="0" dirty="0" smtClean="0"/>
          </a:p>
          <a:p>
            <a:r>
              <a:rPr lang="en-AU" baseline="0" dirty="0" smtClean="0"/>
              <a:t>This spider web diagram shows the project success rate for each element if incorporated in the original design. Success rates range from 74% for using external consultants from the vendor to 93% for closing the shared drive. </a:t>
            </a:r>
          </a:p>
          <a:p>
            <a:endParaRPr lang="en-AU" baseline="0" dirty="0" smtClean="0"/>
          </a:p>
          <a:p>
            <a:r>
              <a:rPr lang="en-AU" baseline="0" dirty="0" smtClean="0"/>
              <a:t>Watch what happens when we attempt to retrofit these elements of strategy after initial implementation.</a:t>
            </a:r>
          </a:p>
          <a:p>
            <a:endParaRPr lang="en-AU" baseline="0" dirty="0" smtClean="0"/>
          </a:p>
          <a:p>
            <a:endParaRPr lang="en-AU" baseline="0" dirty="0" smtClean="0"/>
          </a:p>
          <a:p>
            <a:endParaRPr lang="en-AU" dirty="0"/>
          </a:p>
        </p:txBody>
      </p:sp>
      <p:sp>
        <p:nvSpPr>
          <p:cNvPr id="4" name="Slide Number Placeholder 3"/>
          <p:cNvSpPr>
            <a:spLocks noGrp="1"/>
          </p:cNvSpPr>
          <p:nvPr>
            <p:ph type="sldNum" sz="quarter" idx="10"/>
          </p:nvPr>
        </p:nvSpPr>
        <p:spPr/>
        <p:txBody>
          <a:bodyPr/>
          <a:lstStyle/>
          <a:p>
            <a:fld id="{74BB8F62-9A35-4C52-B511-77C65517D725}" type="slidenum">
              <a:rPr lang="en-AU" smtClean="0"/>
              <a:t>26</a:t>
            </a:fld>
            <a:endParaRPr lang="en-AU"/>
          </a:p>
        </p:txBody>
      </p:sp>
    </p:spTree>
    <p:extLst>
      <p:ext uri="{BB962C8B-B14F-4D97-AF65-F5344CB8AC3E}">
        <p14:creationId xmlns:p14="http://schemas.microsoft.com/office/powerpoint/2010/main" val="24062732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The blue line represents the success rates</a:t>
            </a:r>
            <a:r>
              <a:rPr lang="en-AU" baseline="0" dirty="0" smtClean="0"/>
              <a:t> when the elements of strategy are retrofitted to the rollout design. All success rates attached to each element of strategy decline. Success rates now range from 50 for a retrofitted change management strategy to 73% for telling people late that you intend to close the shared drive at some time. </a:t>
            </a:r>
          </a:p>
          <a:p>
            <a:endParaRPr lang="en-AU" baseline="0" dirty="0" smtClean="0"/>
          </a:p>
          <a:p>
            <a:r>
              <a:rPr lang="en-AU" baseline="0" dirty="0" smtClean="0"/>
              <a:t>On the next slide you can see clearly the reduction in the chance of success.</a:t>
            </a:r>
          </a:p>
          <a:p>
            <a:endParaRPr lang="en-AU" dirty="0"/>
          </a:p>
        </p:txBody>
      </p:sp>
      <p:sp>
        <p:nvSpPr>
          <p:cNvPr id="4" name="Slide Number Placeholder 3"/>
          <p:cNvSpPr>
            <a:spLocks noGrp="1"/>
          </p:cNvSpPr>
          <p:nvPr>
            <p:ph type="sldNum" sz="quarter" idx="10"/>
          </p:nvPr>
        </p:nvSpPr>
        <p:spPr/>
        <p:txBody>
          <a:bodyPr/>
          <a:lstStyle/>
          <a:p>
            <a:fld id="{74BB8F62-9A35-4C52-B511-77C65517D725}" type="slidenum">
              <a:rPr lang="en-AU" smtClean="0"/>
              <a:t>27</a:t>
            </a:fld>
            <a:endParaRPr lang="en-AU"/>
          </a:p>
        </p:txBody>
      </p:sp>
    </p:spTree>
    <p:extLst>
      <p:ext uri="{BB962C8B-B14F-4D97-AF65-F5344CB8AC3E}">
        <p14:creationId xmlns:p14="http://schemas.microsoft.com/office/powerpoint/2010/main" val="316730750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The</a:t>
            </a:r>
            <a:r>
              <a:rPr lang="en-AU" baseline="0" dirty="0" smtClean="0"/>
              <a:t> adage “What gets measured gets done” applies to EDRMS roll outs too. Eighty percent of organisations who measured their progress reported a successful project compared with sixty-four percent for those who did not. </a:t>
            </a:r>
          </a:p>
          <a:p>
            <a:endParaRPr lang="en-AU" baseline="0" dirty="0" smtClean="0"/>
          </a:p>
          <a:p>
            <a:r>
              <a:rPr lang="en-AU" baseline="0" dirty="0" smtClean="0"/>
              <a:t>The measures used included the level of recordkeeping knowledge, the number of active users and the number of active creators. It did seem to matter too much what was measured, what was important was that something was measured. We suspect it is the signal of being serious about the outcome of the roll-out not just the completion of the roll-out that measuring sends is the what drives the change in behaviours which drives the change in outcomes. We will follow up this point more closely when we come to the qualitative analysis of this study. </a:t>
            </a:r>
            <a:endParaRPr lang="en-AU" dirty="0" smtClean="0"/>
          </a:p>
          <a:p>
            <a:endParaRPr lang="en-AU" dirty="0" smtClean="0"/>
          </a:p>
          <a:p>
            <a:endParaRPr lang="en-AU" dirty="0"/>
          </a:p>
        </p:txBody>
      </p:sp>
      <p:sp>
        <p:nvSpPr>
          <p:cNvPr id="4" name="Slide Number Placeholder 3"/>
          <p:cNvSpPr>
            <a:spLocks noGrp="1"/>
          </p:cNvSpPr>
          <p:nvPr>
            <p:ph type="sldNum" sz="quarter" idx="10"/>
          </p:nvPr>
        </p:nvSpPr>
        <p:spPr/>
        <p:txBody>
          <a:bodyPr/>
          <a:lstStyle/>
          <a:p>
            <a:fld id="{74BB8F62-9A35-4C52-B511-77C65517D725}" type="slidenum">
              <a:rPr lang="en-AU" smtClean="0"/>
              <a:t>29</a:t>
            </a:fld>
            <a:endParaRPr lang="en-AU"/>
          </a:p>
        </p:txBody>
      </p:sp>
    </p:spTree>
    <p:extLst>
      <p:ext uri="{BB962C8B-B14F-4D97-AF65-F5344CB8AC3E}">
        <p14:creationId xmlns:p14="http://schemas.microsoft.com/office/powerpoint/2010/main" val="58660465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indent="-457200">
              <a:spcAft>
                <a:spcPts val="2400"/>
              </a:spcAft>
              <a:buFont typeface="+mj-lt"/>
              <a:buAutoNum type="arabicPeriod"/>
            </a:pPr>
            <a:r>
              <a:rPr lang="en-AU" sz="1200" dirty="0" smtClean="0"/>
              <a:t>Experience makes a difference</a:t>
            </a:r>
          </a:p>
          <a:p>
            <a:pPr marL="914400" lvl="1" indent="-457200">
              <a:spcAft>
                <a:spcPts val="2400"/>
              </a:spcAft>
              <a:buFont typeface="+mj-lt"/>
              <a:buAutoNum type="arabicPeriod"/>
            </a:pPr>
            <a:r>
              <a:rPr lang="en-AU" sz="1200" dirty="0" smtClean="0"/>
              <a:t>Project manager</a:t>
            </a:r>
          </a:p>
          <a:p>
            <a:pPr marL="914400" lvl="1" indent="-457200">
              <a:spcAft>
                <a:spcPts val="2400"/>
              </a:spcAft>
              <a:buFont typeface="+mj-lt"/>
              <a:buAutoNum type="arabicPeriod"/>
            </a:pPr>
            <a:r>
              <a:rPr lang="en-AU" sz="1200" dirty="0" smtClean="0"/>
              <a:t>Previous rollout</a:t>
            </a:r>
          </a:p>
          <a:p>
            <a:pPr marL="914400" lvl="1" indent="-457200">
              <a:spcAft>
                <a:spcPts val="2400"/>
              </a:spcAft>
              <a:buFont typeface="+mj-lt"/>
              <a:buAutoNum type="arabicPeriod"/>
            </a:pPr>
            <a:r>
              <a:rPr lang="en-AU" sz="1200" dirty="0" smtClean="0"/>
              <a:t>Recordkeeping</a:t>
            </a:r>
            <a:r>
              <a:rPr lang="en-AU" sz="1200" baseline="0" dirty="0" smtClean="0"/>
              <a:t> experience</a:t>
            </a:r>
          </a:p>
          <a:p>
            <a:pPr marL="914400" lvl="1" indent="-457200">
              <a:spcAft>
                <a:spcPts val="2400"/>
              </a:spcAft>
              <a:buFont typeface="+mj-lt"/>
              <a:buAutoNum type="arabicPeriod"/>
            </a:pPr>
            <a:r>
              <a:rPr lang="en-AU" sz="1200" baseline="0" dirty="0" smtClean="0"/>
              <a:t>Trainer experience</a:t>
            </a:r>
          </a:p>
          <a:p>
            <a:pPr marL="457200" lvl="1" indent="0">
              <a:spcAft>
                <a:spcPts val="2400"/>
              </a:spcAft>
              <a:buFont typeface="+mj-lt"/>
              <a:buNone/>
            </a:pPr>
            <a:endParaRPr lang="en-AU" sz="1200" dirty="0" smtClean="0"/>
          </a:p>
          <a:p>
            <a:pPr marL="457200" indent="-457200">
              <a:spcAft>
                <a:spcPts val="2400"/>
              </a:spcAft>
              <a:buFont typeface="+mj-lt"/>
              <a:buAutoNum type="arabicPeriod"/>
            </a:pPr>
            <a:r>
              <a:rPr lang="en-AU" sz="1200" dirty="0" smtClean="0"/>
              <a:t>Disbelief foretells doom</a:t>
            </a:r>
          </a:p>
          <a:p>
            <a:pPr marL="914400" lvl="1" indent="-457200">
              <a:spcAft>
                <a:spcPts val="2400"/>
              </a:spcAft>
              <a:buFont typeface="+mj-lt"/>
              <a:buAutoNum type="arabicPeriod"/>
            </a:pPr>
            <a:r>
              <a:rPr lang="en-AU" sz="1200" dirty="0" smtClean="0"/>
              <a:t>Belief</a:t>
            </a:r>
            <a:r>
              <a:rPr lang="en-AU" sz="1200" baseline="0" dirty="0" smtClean="0"/>
              <a:t> foretells success in both sponsors and stakeholders</a:t>
            </a:r>
          </a:p>
          <a:p>
            <a:pPr marL="914400" lvl="1" indent="-457200">
              <a:spcAft>
                <a:spcPts val="2400"/>
              </a:spcAft>
              <a:buFont typeface="+mj-lt"/>
              <a:buAutoNum type="arabicPeriod"/>
            </a:pPr>
            <a:r>
              <a:rPr lang="en-AU" sz="1200" baseline="0" dirty="0" smtClean="0"/>
              <a:t>When actual disbelief exists this must be eradicated if the project is to achieve success</a:t>
            </a:r>
          </a:p>
          <a:p>
            <a:pPr marL="914400" lvl="1" indent="-457200">
              <a:spcAft>
                <a:spcPts val="2400"/>
              </a:spcAft>
              <a:buFont typeface="+mj-lt"/>
              <a:buAutoNum type="arabicPeriod"/>
            </a:pPr>
            <a:endParaRPr lang="en-AU" sz="1200" dirty="0" smtClean="0"/>
          </a:p>
          <a:p>
            <a:pPr marL="457200" indent="-457200">
              <a:spcAft>
                <a:spcPts val="2400"/>
              </a:spcAft>
              <a:buFont typeface="+mj-lt"/>
              <a:buAutoNum type="arabicPeriod"/>
            </a:pPr>
            <a:r>
              <a:rPr lang="en-AU" sz="1200" dirty="0" smtClean="0"/>
              <a:t>Success demands business involvement</a:t>
            </a:r>
          </a:p>
          <a:p>
            <a:pPr marL="914400" lvl="1" indent="-457200">
              <a:spcAft>
                <a:spcPts val="2400"/>
              </a:spcAft>
              <a:buFont typeface="+mj-lt"/>
              <a:buAutoNum type="arabicPeriod"/>
            </a:pPr>
            <a:r>
              <a:rPr lang="en-AU" sz="1200" dirty="0" smtClean="0"/>
              <a:t>Business representatives</a:t>
            </a:r>
            <a:r>
              <a:rPr lang="en-AU" sz="1200" baseline="0" dirty="0" smtClean="0"/>
              <a:t> on project team</a:t>
            </a:r>
          </a:p>
          <a:p>
            <a:pPr marL="914400" lvl="1" indent="-457200">
              <a:spcAft>
                <a:spcPts val="2400"/>
              </a:spcAft>
              <a:buFont typeface="+mj-lt"/>
              <a:buAutoNum type="arabicPeriod"/>
            </a:pPr>
            <a:r>
              <a:rPr lang="en-AU" sz="1200" baseline="0" dirty="0" smtClean="0"/>
              <a:t>Meet rollout timelines, etc.</a:t>
            </a:r>
          </a:p>
          <a:p>
            <a:pPr marL="457200" lvl="1" indent="0">
              <a:spcAft>
                <a:spcPts val="2400"/>
              </a:spcAft>
              <a:buFont typeface="+mj-lt"/>
              <a:buNone/>
            </a:pPr>
            <a:endParaRPr lang="en-AU" sz="1200" dirty="0" smtClean="0"/>
          </a:p>
          <a:p>
            <a:pPr marL="457200" indent="-457200">
              <a:spcAft>
                <a:spcPts val="2400"/>
              </a:spcAft>
              <a:buFont typeface="+mj-lt"/>
              <a:buAutoNum type="arabicPeriod"/>
            </a:pPr>
            <a:r>
              <a:rPr lang="en-AU" sz="1200" dirty="0" smtClean="0"/>
              <a:t>User options underpin success</a:t>
            </a:r>
          </a:p>
          <a:p>
            <a:pPr marL="914400" lvl="1" indent="-457200">
              <a:spcAft>
                <a:spcPts val="2400"/>
              </a:spcAft>
              <a:buFont typeface="+mj-lt"/>
              <a:buAutoNum type="arabicPeriod"/>
            </a:pPr>
            <a:r>
              <a:rPr lang="en-AU" sz="1200" dirty="0" smtClean="0"/>
              <a:t>Differentiated</a:t>
            </a:r>
            <a:r>
              <a:rPr lang="en-AU" sz="1200" baseline="0" dirty="0" smtClean="0"/>
              <a:t> training – segmented, access to different modes of learning</a:t>
            </a:r>
          </a:p>
          <a:p>
            <a:pPr marL="914400" lvl="1" indent="-457200">
              <a:spcAft>
                <a:spcPts val="2400"/>
              </a:spcAft>
              <a:buFont typeface="+mj-lt"/>
              <a:buAutoNum type="arabicPeriod"/>
            </a:pPr>
            <a:r>
              <a:rPr lang="en-AU" sz="1200" baseline="0" dirty="0" smtClean="0"/>
              <a:t>Differentiated support model</a:t>
            </a:r>
          </a:p>
          <a:p>
            <a:pPr marL="457200" lvl="1" indent="0">
              <a:spcAft>
                <a:spcPts val="2400"/>
              </a:spcAft>
              <a:buFont typeface="+mj-lt"/>
              <a:buNone/>
            </a:pPr>
            <a:endParaRPr lang="en-AU" sz="1200" dirty="0" smtClean="0"/>
          </a:p>
          <a:p>
            <a:pPr marL="457200" indent="-457200">
              <a:spcAft>
                <a:spcPts val="2400"/>
              </a:spcAft>
              <a:buFont typeface="+mj-lt"/>
              <a:buAutoNum type="arabicPeriod"/>
            </a:pPr>
            <a:r>
              <a:rPr lang="en-AU" sz="1200" dirty="0" smtClean="0"/>
              <a:t>Have purpose, Design in detail</a:t>
            </a:r>
          </a:p>
          <a:p>
            <a:pPr marL="914400" lvl="1" indent="-457200">
              <a:spcAft>
                <a:spcPts val="2400"/>
              </a:spcAft>
              <a:buFont typeface="+mj-lt"/>
              <a:buAutoNum type="arabicPeriod"/>
            </a:pPr>
            <a:r>
              <a:rPr lang="en-AU" sz="1200" dirty="0" smtClean="0"/>
              <a:t>Use examples</a:t>
            </a:r>
            <a:r>
              <a:rPr lang="en-AU" sz="1200" baseline="0" dirty="0" smtClean="0"/>
              <a:t> here about goal setting, knowing outcomes, being aware that you have to do more than impart information; its about other people comprehending information.  People need to take information form many sources and meld it together to make decisions.</a:t>
            </a:r>
            <a:endParaRPr lang="en-AU" sz="1200" dirty="0" smtClean="0"/>
          </a:p>
          <a:p>
            <a:endParaRPr lang="en-AU" dirty="0"/>
          </a:p>
        </p:txBody>
      </p:sp>
      <p:sp>
        <p:nvSpPr>
          <p:cNvPr id="4" name="Slide Number Placeholder 3"/>
          <p:cNvSpPr>
            <a:spLocks noGrp="1"/>
          </p:cNvSpPr>
          <p:nvPr>
            <p:ph type="sldNum" sz="quarter" idx="10"/>
          </p:nvPr>
        </p:nvSpPr>
        <p:spPr/>
        <p:txBody>
          <a:bodyPr/>
          <a:lstStyle/>
          <a:p>
            <a:fld id="{74BB8F62-9A35-4C52-B511-77C65517D725}" type="slidenum">
              <a:rPr lang="en-AU" smtClean="0"/>
              <a:t>30</a:t>
            </a:fld>
            <a:endParaRPr lang="en-AU"/>
          </a:p>
        </p:txBody>
      </p:sp>
    </p:spTree>
    <p:extLst>
      <p:ext uri="{BB962C8B-B14F-4D97-AF65-F5344CB8AC3E}">
        <p14:creationId xmlns:p14="http://schemas.microsoft.com/office/powerpoint/2010/main" val="234491881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74BB8F62-9A35-4C52-B511-77C65517D725}" type="slidenum">
              <a:rPr lang="en-AU" smtClean="0"/>
              <a:t>31</a:t>
            </a:fld>
            <a:endParaRPr lang="en-AU"/>
          </a:p>
        </p:txBody>
      </p:sp>
    </p:spTree>
    <p:extLst>
      <p:ext uri="{BB962C8B-B14F-4D97-AF65-F5344CB8AC3E}">
        <p14:creationId xmlns:p14="http://schemas.microsoft.com/office/powerpoint/2010/main" val="12022359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AU" dirty="0" smtClean="0"/>
              <a:t>The range of industries who completed was diverse.  Naturally</a:t>
            </a:r>
            <a:r>
              <a:rPr lang="en-AU" baseline="0" dirty="0" smtClean="0"/>
              <a:t> there was a high representation of government with 41% coming from that sector alone.</a:t>
            </a:r>
            <a:endParaRPr lang="en-AU" dirty="0"/>
          </a:p>
        </p:txBody>
      </p:sp>
      <p:sp>
        <p:nvSpPr>
          <p:cNvPr id="4" name="Slide Number Placeholder 3"/>
          <p:cNvSpPr>
            <a:spLocks noGrp="1"/>
          </p:cNvSpPr>
          <p:nvPr>
            <p:ph type="sldNum" sz="quarter" idx="10"/>
          </p:nvPr>
        </p:nvSpPr>
        <p:spPr/>
        <p:txBody>
          <a:bodyPr/>
          <a:lstStyle/>
          <a:p>
            <a:fld id="{74BB8F62-9A35-4C52-B511-77C65517D725}" type="slidenum">
              <a:rPr lang="en-AU" smtClean="0"/>
              <a:t>4</a:t>
            </a:fld>
            <a:endParaRPr lang="en-AU"/>
          </a:p>
        </p:txBody>
      </p:sp>
    </p:spTree>
    <p:extLst>
      <p:ext uri="{BB962C8B-B14F-4D97-AF65-F5344CB8AC3E}">
        <p14:creationId xmlns:p14="http://schemas.microsoft.com/office/powerpoint/2010/main" val="33066862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AU" dirty="0" smtClean="0"/>
              <a:t>The majority</a:t>
            </a:r>
            <a:r>
              <a:rPr lang="en-AU" baseline="0" dirty="0" smtClean="0"/>
              <a:t> of respondents were from the Eastern Seaboard, but we had representation from all states and New Zealand, plus some international contributions.</a:t>
            </a:r>
            <a:endParaRPr lang="en-AU" dirty="0"/>
          </a:p>
        </p:txBody>
      </p:sp>
      <p:sp>
        <p:nvSpPr>
          <p:cNvPr id="4" name="Slide Number Placeholder 3"/>
          <p:cNvSpPr>
            <a:spLocks noGrp="1"/>
          </p:cNvSpPr>
          <p:nvPr>
            <p:ph type="sldNum" sz="quarter" idx="10"/>
          </p:nvPr>
        </p:nvSpPr>
        <p:spPr/>
        <p:txBody>
          <a:bodyPr/>
          <a:lstStyle/>
          <a:p>
            <a:fld id="{74BB8F62-9A35-4C52-B511-77C65517D725}" type="slidenum">
              <a:rPr lang="en-AU" smtClean="0"/>
              <a:t>5</a:t>
            </a:fld>
            <a:endParaRPr lang="en-AU"/>
          </a:p>
        </p:txBody>
      </p:sp>
    </p:spTree>
    <p:extLst>
      <p:ext uri="{BB962C8B-B14F-4D97-AF65-F5344CB8AC3E}">
        <p14:creationId xmlns:p14="http://schemas.microsoft.com/office/powerpoint/2010/main" val="21167642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AU" dirty="0" smtClean="0"/>
              <a:t>The majority of EDRMS rollouts were to under 500 staff.  Since respondents had to have completed their training to complete</a:t>
            </a:r>
            <a:r>
              <a:rPr lang="en-AU" baseline="0" dirty="0" smtClean="0"/>
              <a:t> the survey this isn’t surprising.  Many of our larger government departments have plans in place or have commenced rollouts, but due to their size it’s a lengthy process.</a:t>
            </a:r>
            <a:endParaRPr lang="en-AU" dirty="0"/>
          </a:p>
        </p:txBody>
      </p:sp>
      <p:sp>
        <p:nvSpPr>
          <p:cNvPr id="4" name="Slide Number Placeholder 3"/>
          <p:cNvSpPr>
            <a:spLocks noGrp="1"/>
          </p:cNvSpPr>
          <p:nvPr>
            <p:ph type="sldNum" sz="quarter" idx="10"/>
          </p:nvPr>
        </p:nvSpPr>
        <p:spPr/>
        <p:txBody>
          <a:bodyPr/>
          <a:lstStyle/>
          <a:p>
            <a:fld id="{74BB8F62-9A35-4C52-B511-77C65517D725}" type="slidenum">
              <a:rPr lang="en-AU" smtClean="0"/>
              <a:t>6</a:t>
            </a:fld>
            <a:endParaRPr lang="en-AU"/>
          </a:p>
        </p:txBody>
      </p:sp>
    </p:spTree>
    <p:extLst>
      <p:ext uri="{BB962C8B-B14F-4D97-AF65-F5344CB8AC3E}">
        <p14:creationId xmlns:p14="http://schemas.microsoft.com/office/powerpoint/2010/main" val="15242398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AU" dirty="0" smtClean="0"/>
              <a:t>The % of respondents</a:t>
            </a:r>
            <a:r>
              <a:rPr lang="en-AU" baseline="0" dirty="0" smtClean="0"/>
              <a:t> who judged their project a success was 75%.  This is, of course, of those projects that completed their training program.  In reality a significant number of projects fail to reach implementation stage, or crash and burn on launch.  But we are gathering data on training and change, so completing the implementation was important to assess the effectiveness.</a:t>
            </a:r>
          </a:p>
          <a:p>
            <a:endParaRPr lang="en-AU" baseline="0" dirty="0" smtClean="0"/>
          </a:p>
          <a:p>
            <a:r>
              <a:rPr lang="en-AU" baseline="0" dirty="0" smtClean="0"/>
              <a:t>We then analysed the data for those elements that were linked to a higher than 75% rate of success for the organisations that utilised them.  As we talk you through the results we’ll focus on what the most significant and controllable elements are and why they make such a difference.</a:t>
            </a:r>
            <a:endParaRPr lang="en-AU" dirty="0"/>
          </a:p>
        </p:txBody>
      </p:sp>
      <p:sp>
        <p:nvSpPr>
          <p:cNvPr id="4" name="Slide Number Placeholder 3"/>
          <p:cNvSpPr>
            <a:spLocks noGrp="1"/>
          </p:cNvSpPr>
          <p:nvPr>
            <p:ph type="sldNum" sz="quarter" idx="10"/>
          </p:nvPr>
        </p:nvSpPr>
        <p:spPr/>
        <p:txBody>
          <a:bodyPr/>
          <a:lstStyle/>
          <a:p>
            <a:fld id="{74BB8F62-9A35-4C52-B511-77C65517D725}" type="slidenum">
              <a:rPr lang="en-AU" smtClean="0"/>
              <a:t>7</a:t>
            </a:fld>
            <a:endParaRPr lang="en-AU"/>
          </a:p>
        </p:txBody>
      </p:sp>
    </p:spTree>
    <p:extLst>
      <p:ext uri="{BB962C8B-B14F-4D97-AF65-F5344CB8AC3E}">
        <p14:creationId xmlns:p14="http://schemas.microsoft.com/office/powerpoint/2010/main" val="17766637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AU" dirty="0" smtClean="0"/>
              <a:t>As I said we gathered a lot of data</a:t>
            </a:r>
            <a:r>
              <a:rPr lang="en-AU" baseline="0" dirty="0" smtClean="0"/>
              <a:t> and we’re not covering everything we know today.  But there are some simple facts worth stating, but which don’t require any deep analysis before we get into the more complex results.</a:t>
            </a:r>
            <a:endParaRPr lang="en-AU" dirty="0"/>
          </a:p>
        </p:txBody>
      </p:sp>
      <p:sp>
        <p:nvSpPr>
          <p:cNvPr id="4" name="Slide Number Placeholder 3"/>
          <p:cNvSpPr>
            <a:spLocks noGrp="1"/>
          </p:cNvSpPr>
          <p:nvPr>
            <p:ph type="sldNum" sz="quarter" idx="10"/>
          </p:nvPr>
        </p:nvSpPr>
        <p:spPr/>
        <p:txBody>
          <a:bodyPr/>
          <a:lstStyle/>
          <a:p>
            <a:fld id="{74BB8F62-9A35-4C52-B511-77C65517D725}" type="slidenum">
              <a:rPr lang="en-AU" smtClean="0"/>
              <a:t>8</a:t>
            </a:fld>
            <a:endParaRPr lang="en-AU"/>
          </a:p>
        </p:txBody>
      </p:sp>
    </p:spTree>
    <p:extLst>
      <p:ext uri="{BB962C8B-B14F-4D97-AF65-F5344CB8AC3E}">
        <p14:creationId xmlns:p14="http://schemas.microsoft.com/office/powerpoint/2010/main" val="9079972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a:lnSpc>
                <a:spcPct val="150000"/>
              </a:lnSpc>
            </a:pPr>
            <a:r>
              <a:rPr lang="en-AU" dirty="0" smtClean="0"/>
              <a:t>Larger training &amp; change budgets – not surprisingly organisations with larger budgets were more likely</a:t>
            </a:r>
            <a:r>
              <a:rPr lang="en-AU" baseline="0" dirty="0" smtClean="0"/>
              <a:t> to have a successful implementation.  They are more likely to have engaged a higher level of expertise in the project team, and provided more resources in their training strategy.  We’ll look more deeply at what that budget was spent on and which elements can be duplicated regardless of budget. </a:t>
            </a:r>
          </a:p>
          <a:p>
            <a:pPr>
              <a:lnSpc>
                <a:spcPct val="150000"/>
              </a:lnSpc>
            </a:pPr>
            <a:endParaRPr lang="en-AU" dirty="0" smtClean="0"/>
          </a:p>
          <a:p>
            <a:pPr>
              <a:lnSpc>
                <a:spcPct val="150000"/>
              </a:lnSpc>
            </a:pPr>
            <a:r>
              <a:rPr lang="en-AU" dirty="0" smtClean="0"/>
              <a:t>A previous history of EDRMS attempts – it was good to see that</a:t>
            </a:r>
            <a:r>
              <a:rPr lang="en-AU" baseline="0" dirty="0" smtClean="0"/>
              <a:t> organisations have learnt from past experience.  Some organisations believe that their 2</a:t>
            </a:r>
            <a:r>
              <a:rPr lang="en-AU" baseline="30000" dirty="0" smtClean="0"/>
              <a:t>nd</a:t>
            </a:r>
            <a:r>
              <a:rPr lang="en-AU" baseline="0" dirty="0" smtClean="0"/>
              <a:t> or 3</a:t>
            </a:r>
            <a:r>
              <a:rPr lang="en-AU" baseline="30000" dirty="0" smtClean="0"/>
              <a:t>rd</a:t>
            </a:r>
            <a:r>
              <a:rPr lang="en-AU" baseline="0" dirty="0" smtClean="0"/>
              <a:t> attempt at an EDRMS rollout will fail because the business will have developed a negative perception.  In fact those with history had a success rate of  83%, 8% above the average.</a:t>
            </a:r>
          </a:p>
          <a:p>
            <a:pPr>
              <a:lnSpc>
                <a:spcPct val="150000"/>
              </a:lnSpc>
            </a:pPr>
            <a:endParaRPr lang="en-AU" dirty="0" smtClean="0"/>
          </a:p>
          <a:p>
            <a:pPr>
              <a:lnSpc>
                <a:spcPct val="150000"/>
              </a:lnSpc>
            </a:pPr>
            <a:r>
              <a:rPr lang="en-AU" dirty="0" smtClean="0"/>
              <a:t>Mature recordkeeping practices pre-implementation – those organisations with well established practices in document management</a:t>
            </a:r>
            <a:r>
              <a:rPr lang="en-AU" baseline="0" dirty="0" smtClean="0"/>
              <a:t> were more successful in converting to EDRMS.  That’s not a surprise.  The end user behaviour in regard to record responsibility, managing the life cycle of a record and using the language of record management will be established to some degree, and so increasing that knowledge and changing behaviour is not so difficult.</a:t>
            </a:r>
            <a:endParaRPr lang="en-AU"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AU" dirty="0" smtClean="0"/>
          </a:p>
          <a:p>
            <a:endParaRPr lang="en-AU" dirty="0"/>
          </a:p>
        </p:txBody>
      </p:sp>
      <p:sp>
        <p:nvSpPr>
          <p:cNvPr id="4" name="Slide Number Placeholder 3"/>
          <p:cNvSpPr>
            <a:spLocks noGrp="1"/>
          </p:cNvSpPr>
          <p:nvPr>
            <p:ph type="sldNum" sz="quarter" idx="10"/>
          </p:nvPr>
        </p:nvSpPr>
        <p:spPr/>
        <p:txBody>
          <a:bodyPr/>
          <a:lstStyle/>
          <a:p>
            <a:fld id="{74BB8F62-9A35-4C52-B511-77C65517D725}" type="slidenum">
              <a:rPr lang="en-AU" smtClean="0"/>
              <a:t>9</a:t>
            </a:fld>
            <a:endParaRPr lang="en-AU"/>
          </a:p>
        </p:txBody>
      </p:sp>
    </p:spTree>
    <p:extLst>
      <p:ext uri="{BB962C8B-B14F-4D97-AF65-F5344CB8AC3E}">
        <p14:creationId xmlns:p14="http://schemas.microsoft.com/office/powerpoint/2010/main" val="8669724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AU" dirty="0" smtClean="0"/>
              <a:t>We’ve divided the key elements up into the five important</a:t>
            </a:r>
            <a:r>
              <a:rPr lang="en-AU" baseline="0" dirty="0" smtClean="0"/>
              <a:t> change and training components:</a:t>
            </a:r>
          </a:p>
          <a:p>
            <a:pPr marL="171450" indent="-171450">
              <a:buFont typeface="Arial" pitchFamily="34" charset="0"/>
              <a:buChar char="•"/>
            </a:pPr>
            <a:r>
              <a:rPr lang="en-AU" baseline="0" dirty="0" smtClean="0"/>
              <a:t>Plan</a:t>
            </a:r>
          </a:p>
          <a:p>
            <a:pPr marL="171450" indent="-171450">
              <a:buFont typeface="Arial" pitchFamily="34" charset="0"/>
              <a:buChar char="•"/>
            </a:pPr>
            <a:r>
              <a:rPr lang="en-AU" baseline="0" dirty="0" smtClean="0"/>
              <a:t>Engage</a:t>
            </a:r>
          </a:p>
          <a:p>
            <a:pPr marL="171450" indent="-171450">
              <a:buFont typeface="Arial" pitchFamily="34" charset="0"/>
              <a:buChar char="•"/>
            </a:pPr>
            <a:r>
              <a:rPr lang="en-AU" baseline="0" dirty="0" smtClean="0"/>
              <a:t>Teach</a:t>
            </a:r>
          </a:p>
          <a:p>
            <a:pPr marL="171450" indent="-171450">
              <a:buFont typeface="Arial" pitchFamily="34" charset="0"/>
              <a:buChar char="•"/>
            </a:pPr>
            <a:r>
              <a:rPr lang="en-AU" baseline="0" dirty="0" smtClean="0"/>
              <a:t>Embed</a:t>
            </a:r>
          </a:p>
          <a:p>
            <a:pPr marL="171450" indent="-171450">
              <a:buFont typeface="Arial" pitchFamily="34" charset="0"/>
              <a:buChar char="•"/>
            </a:pPr>
            <a:r>
              <a:rPr lang="en-AU" baseline="0" dirty="0" smtClean="0"/>
              <a:t>Measure</a:t>
            </a:r>
          </a:p>
          <a:p>
            <a:pPr marL="171450" indent="-171450">
              <a:buFont typeface="Arial" pitchFamily="34" charset="0"/>
              <a:buChar char="•"/>
            </a:pPr>
            <a:endParaRPr lang="en-AU" baseline="0" dirty="0" smtClean="0"/>
          </a:p>
          <a:p>
            <a:pPr marL="0" indent="0">
              <a:buFont typeface="Arial" pitchFamily="34" charset="0"/>
              <a:buNone/>
            </a:pPr>
            <a:r>
              <a:rPr lang="en-AU" baseline="0" dirty="0" smtClean="0"/>
              <a:t>I’ll talk you through Planning and Teaching, and Kevin will share with you the data and  his wisdom on Engaging, Embedding and Measuring.</a:t>
            </a:r>
            <a:endParaRPr lang="en-AU" dirty="0"/>
          </a:p>
        </p:txBody>
      </p:sp>
      <p:sp>
        <p:nvSpPr>
          <p:cNvPr id="4" name="Slide Number Placeholder 3"/>
          <p:cNvSpPr>
            <a:spLocks noGrp="1"/>
          </p:cNvSpPr>
          <p:nvPr>
            <p:ph type="sldNum" sz="quarter" idx="10"/>
          </p:nvPr>
        </p:nvSpPr>
        <p:spPr/>
        <p:txBody>
          <a:bodyPr/>
          <a:lstStyle/>
          <a:p>
            <a:fld id="{74BB8F62-9A35-4C52-B511-77C65517D725}" type="slidenum">
              <a:rPr lang="en-AU" smtClean="0"/>
              <a:t>10</a:t>
            </a:fld>
            <a:endParaRPr lang="en-AU"/>
          </a:p>
        </p:txBody>
      </p:sp>
    </p:spTree>
    <p:extLst>
      <p:ext uri="{BB962C8B-B14F-4D97-AF65-F5344CB8AC3E}">
        <p14:creationId xmlns:p14="http://schemas.microsoft.com/office/powerpoint/2010/main" val="2693533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1"/>
            <a:ext cx="7848600" cy="1927225"/>
          </a:xfrm>
        </p:spPr>
        <p:txBody>
          <a:bodyPr anchor="b">
            <a:noAutofit/>
          </a:bodyPr>
          <a:lstStyle>
            <a:lvl1pPr>
              <a:defRPr sz="5400"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A1FC1A9C-3EC5-4DE6-841B-55B63E7F878D}" type="datetimeFigureOut">
              <a:rPr lang="en-AU" smtClean="0"/>
              <a:t>12/10/2011</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A10DF1AA-7A90-4B0C-BE2E-4290695FF80D}" type="slidenum">
              <a:rPr lang="en-AU" smtClean="0"/>
              <a:t>‹#›</a:t>
            </a:fld>
            <a:endParaRPr lang="en-AU"/>
          </a:p>
        </p:txBody>
      </p:sp>
      <p:cxnSp>
        <p:nvCxnSpPr>
          <p:cNvPr id="8" name="Straight Connector 7"/>
          <p:cNvCxnSpPr/>
          <p:nvPr/>
        </p:nvCxnSpPr>
        <p:spPr>
          <a:xfrm>
            <a:off x="685800" y="3398521"/>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1FC1A9C-3EC5-4DE6-841B-55B63E7F878D}" type="datetimeFigureOut">
              <a:rPr lang="en-AU" smtClean="0"/>
              <a:t>12/10/2011</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A10DF1AA-7A90-4B0C-BE2E-4290695FF80D}" type="slidenum">
              <a:rPr lang="en-AU" smtClean="0"/>
              <a:t>‹#›</a:t>
            </a:fld>
            <a:endParaRPr lang="en-A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1FC1A9C-3EC5-4DE6-841B-55B63E7F878D}" type="datetimeFigureOut">
              <a:rPr lang="en-AU" smtClean="0"/>
              <a:t>12/10/2011</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A10DF1AA-7A90-4B0C-BE2E-4290695FF80D}" type="slidenum">
              <a:rPr lang="en-AU" smtClean="0"/>
              <a:t>‹#›</a:t>
            </a:fld>
            <a:endParaRPr lang="en-A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1FC1A9C-3EC5-4DE6-841B-55B63E7F878D}" type="datetimeFigureOut">
              <a:rPr lang="en-AU" smtClean="0"/>
              <a:t>12/10/2011</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A10DF1AA-7A90-4B0C-BE2E-4290695FF80D}" type="slidenum">
              <a:rPr lang="en-AU" smtClean="0"/>
              <a:t>‹#›</a:t>
            </a:fld>
            <a:endParaRPr lang="en-AU"/>
          </a:p>
        </p:txBody>
      </p:sp>
      <p:pic>
        <p:nvPicPr>
          <p:cNvPr id="7" name="Picture 2" descr="Z:\Clients\VIC\Change Factory\Change Factory logo CMYK 586x162.jpg"/>
          <p:cNvPicPr>
            <a:picLocks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7505" y="6129368"/>
            <a:ext cx="1893861" cy="6120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Z:\Marketing\Logos\Linked Training 2010 Logos\PNG\Linked-logo-horiz.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978009" y="6237312"/>
            <a:ext cx="1986479" cy="46631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4626865"/>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1FC1A9C-3EC5-4DE6-841B-55B63E7F878D}" type="datetimeFigureOut">
              <a:rPr lang="en-AU" smtClean="0"/>
              <a:t>12/10/2011</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A10DF1AA-7A90-4B0C-BE2E-4290695FF80D}" type="slidenum">
              <a:rPr lang="en-AU" smtClean="0"/>
              <a:t>‹#›</a:t>
            </a:fld>
            <a:endParaRPr lang="en-AU"/>
          </a:p>
        </p:txBody>
      </p:sp>
      <p:cxnSp>
        <p:nvCxnSpPr>
          <p:cNvPr id="7" name="Straight Connector 6"/>
          <p:cNvCxnSpPr/>
          <p:nvPr/>
        </p:nvCxnSpPr>
        <p:spPr>
          <a:xfrm>
            <a:off x="731520" y="4599433"/>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1FC1A9C-3EC5-4DE6-841B-55B63E7F878D}" type="datetimeFigureOut">
              <a:rPr lang="en-AU" smtClean="0"/>
              <a:t>12/10/2011</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A10DF1AA-7A90-4B0C-BE2E-4290695FF80D}" type="slidenum">
              <a:rPr lang="en-AU" smtClean="0"/>
              <a:t>‹#›</a:t>
            </a:fld>
            <a:endParaRPr lang="en-A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3"/>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3"/>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A1FC1A9C-3EC5-4DE6-841B-55B63E7F878D}" type="datetimeFigureOut">
              <a:rPr lang="en-AU" smtClean="0"/>
              <a:t>12/10/2011</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A10DF1AA-7A90-4B0C-BE2E-4290695FF80D}" type="slidenum">
              <a:rPr lang="en-AU" smtClean="0"/>
              <a:t>‹#›</a:t>
            </a:fld>
            <a:endParaRPr lang="en-AU"/>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1FC1A9C-3EC5-4DE6-841B-55B63E7F878D}" type="datetimeFigureOut">
              <a:rPr lang="en-AU" smtClean="0"/>
              <a:t>12/10/2011</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A10DF1AA-7A90-4B0C-BE2E-4290695FF80D}" type="slidenum">
              <a:rPr lang="en-AU" smtClean="0"/>
              <a:t>‹#›</a:t>
            </a:fld>
            <a:endParaRPr lang="en-AU"/>
          </a:p>
        </p:txBody>
      </p:sp>
      <p:pic>
        <p:nvPicPr>
          <p:cNvPr id="8" name="Picture 2" descr="Z:\Clients\VIC\Change Factory\Change Factory logo CMYK 586x162.jpg"/>
          <p:cNvPicPr>
            <a:picLocks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7505" y="6129368"/>
            <a:ext cx="1893861" cy="6120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Z:\Marketing\Logos\Linked Training 2010 Logos\PNG\Linked-logo-horiz.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978009" y="6237312"/>
            <a:ext cx="1986479" cy="46631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1FC1A9C-3EC5-4DE6-841B-55B63E7F878D}" type="datetimeFigureOut">
              <a:rPr lang="en-AU" smtClean="0"/>
              <a:t>12/10/2011</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A10DF1AA-7A90-4B0C-BE2E-4290695FF80D}" type="slidenum">
              <a:rPr lang="en-AU" smtClean="0"/>
              <a:t>‹#›</a:t>
            </a:fld>
            <a:endParaRPr lang="en-A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4"/>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1FC1A9C-3EC5-4DE6-841B-55B63E7F878D}" type="datetimeFigureOut">
              <a:rPr lang="en-AU" smtClean="0"/>
              <a:t>12/10/2011</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A10DF1AA-7A90-4B0C-BE2E-4290695FF80D}" type="slidenum">
              <a:rPr lang="en-AU" smtClean="0"/>
              <a:t>‹#›</a:t>
            </a:fld>
            <a:endParaRPr lang="en-AU"/>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1FC1A9C-3EC5-4DE6-841B-55B63E7F878D}" type="datetimeFigureOut">
              <a:rPr lang="en-AU" smtClean="0"/>
              <a:t>12/10/2011</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A10DF1AA-7A90-4B0C-BE2E-4290695FF80D}" type="slidenum">
              <a:rPr lang="en-AU" smtClean="0"/>
              <a:t>‹#›</a:t>
            </a:fld>
            <a:endParaRPr lang="en-A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7"/>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A1FC1A9C-3EC5-4DE6-841B-55B63E7F878D}" type="datetimeFigureOut">
              <a:rPr lang="en-AU" smtClean="0"/>
              <a:t>12/10/2011</a:t>
            </a:fld>
            <a:endParaRPr lang="en-AU"/>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en-AU"/>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A10DF1AA-7A90-4B0C-BE2E-4290695FF80D}" type="slidenum">
              <a:rPr lang="en-AU" smtClean="0"/>
              <a:t>‹#›</a:t>
            </a:fld>
            <a:endParaRPr lang="en-AU"/>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chart" Target="../charts/chart3.xml"/></Relationships>
</file>

<file path=ppt/slides/_rels/slide14.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10.jpeg"/><Relationship Id="rId7" Type="http://schemas.openxmlformats.org/officeDocument/2006/relationships/diagramColors" Target="../diagrams/colors2.xml"/><Relationship Id="rId2" Type="http://schemas.openxmlformats.org/officeDocument/2006/relationships/notesSlide" Target="../notesSlides/notesSlide13.xml"/><Relationship Id="rId1" Type="http://schemas.openxmlformats.org/officeDocument/2006/relationships/slideLayout" Target="../slideLayouts/slideLayout6.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0.xml"/><Relationship Id="rId1" Type="http://schemas.openxmlformats.org/officeDocument/2006/relationships/slideLayout" Target="../slideLayouts/slideLayout6.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6.xml"/><Relationship Id="rId1" Type="http://schemas.openxmlformats.org/officeDocument/2006/relationships/slideLayout" Target="../slideLayouts/slideLayout4.xml"/><Relationship Id="rId6" Type="http://schemas.openxmlformats.org/officeDocument/2006/relationships/image" Target="../media/image3.png"/><Relationship Id="rId5" Type="http://schemas.openxmlformats.org/officeDocument/2006/relationships/hyperlink" Target="mailto:Michelle@LinkedTraining.com.au" TargetMode="External"/><Relationship Id="rId4" Type="http://schemas.openxmlformats.org/officeDocument/2006/relationships/hyperlink" Target="mailto:Kevin.Dwyer@ChangeFactory.com.au"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Z:\Marketing\Advertising\Brochures &amp; Flyers\2011 Promotional Material\Poster - EDRMS Implementation Toolkit Cloud\LTG and Change Factory combined versions\Poster - EDRMS Implementation Toolkit Cloud - just cloud.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9184" y="945321"/>
            <a:ext cx="6755133" cy="4077593"/>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0" y="5280550"/>
            <a:ext cx="9144000" cy="1577449"/>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TextBox 5"/>
          <p:cNvSpPr txBox="1"/>
          <p:nvPr/>
        </p:nvSpPr>
        <p:spPr>
          <a:xfrm>
            <a:off x="0" y="5517232"/>
            <a:ext cx="9144000" cy="1077218"/>
          </a:xfrm>
          <a:prstGeom prst="rect">
            <a:avLst/>
          </a:prstGeom>
          <a:noFill/>
        </p:spPr>
        <p:txBody>
          <a:bodyPr wrap="square" rtlCol="0">
            <a:spAutoFit/>
          </a:bodyPr>
          <a:lstStyle/>
          <a:p>
            <a:pPr algn="ctr"/>
            <a:r>
              <a:rPr lang="en-AU" sz="3200" dirty="0" smtClean="0">
                <a:solidFill>
                  <a:schemeClr val="bg1"/>
                </a:solidFill>
              </a:rPr>
              <a:t>TRAINING &amp; CHANGE MODELS FOR EDRMS  </a:t>
            </a:r>
          </a:p>
          <a:p>
            <a:pPr algn="ctr"/>
            <a:r>
              <a:rPr lang="en-AU" sz="3200" dirty="0" smtClean="0">
                <a:solidFill>
                  <a:schemeClr val="bg1"/>
                </a:solidFill>
              </a:rPr>
              <a:t>What’s passing and failing?</a:t>
            </a:r>
            <a:endParaRPr lang="en-AU" sz="3200" dirty="0">
              <a:solidFill>
                <a:schemeClr val="bg1"/>
              </a:solidFill>
            </a:endParaRPr>
          </a:p>
        </p:txBody>
      </p:sp>
      <p:pic>
        <p:nvPicPr>
          <p:cNvPr id="10" name="Picture 2" descr="Z:\Clients\VIC\Change Factory\Change Factory logo CMYK 586x162.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4856" t="10107" b="12091"/>
          <a:stretch/>
        </p:blipFill>
        <p:spPr bwMode="auto">
          <a:xfrm>
            <a:off x="179512" y="476672"/>
            <a:ext cx="2639026" cy="59546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Z:\Marketing\Logos\Linked Training 2010 Logos\PNG\Linked-logo-horiz.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16216" y="476672"/>
            <a:ext cx="2453754" cy="57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813353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Z:\Marketing\Advertising\Brochures &amp; Flyers\2011 Promotional Material\Poster - EDRMS Implementation Toolkit Cloud\LTG and Change Factory combined versions\cluster_transparent_background_Plan.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5536" y="1196752"/>
            <a:ext cx="8112841" cy="36004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0" y="5280550"/>
            <a:ext cx="9144000" cy="1577449"/>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extBox 1"/>
          <p:cNvSpPr txBox="1"/>
          <p:nvPr/>
        </p:nvSpPr>
        <p:spPr>
          <a:xfrm>
            <a:off x="0" y="5489356"/>
            <a:ext cx="9144000" cy="1107996"/>
          </a:xfrm>
          <a:prstGeom prst="rect">
            <a:avLst/>
          </a:prstGeom>
          <a:noFill/>
        </p:spPr>
        <p:txBody>
          <a:bodyPr wrap="square" rtlCol="0">
            <a:spAutoFit/>
          </a:bodyPr>
          <a:lstStyle/>
          <a:p>
            <a:pPr algn="ctr"/>
            <a:r>
              <a:rPr lang="en-AU" sz="6600" b="1" dirty="0" smtClean="0">
                <a:solidFill>
                  <a:schemeClr val="bg1"/>
                </a:solidFill>
              </a:rPr>
              <a:t>PLAN</a:t>
            </a:r>
            <a:endParaRPr lang="en-AU" sz="6600" b="1" dirty="0">
              <a:solidFill>
                <a:schemeClr val="bg1"/>
              </a:solidFill>
            </a:endParaRPr>
          </a:p>
        </p:txBody>
      </p:sp>
    </p:spTree>
    <p:extLst>
      <p:ext uri="{BB962C8B-B14F-4D97-AF65-F5344CB8AC3E}">
        <p14:creationId xmlns:p14="http://schemas.microsoft.com/office/powerpoint/2010/main" val="179832496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dirty="0" smtClean="0"/>
              <a:t>Composition of Project Team</a:t>
            </a:r>
            <a:endParaRPr lang="en-AU" dirty="0"/>
          </a:p>
        </p:txBody>
      </p:sp>
      <p:graphicFrame>
        <p:nvGraphicFramePr>
          <p:cNvPr id="4" name="Chart 3"/>
          <p:cNvGraphicFramePr>
            <a:graphicFrameLocks/>
          </p:cNvGraphicFramePr>
          <p:nvPr>
            <p:extLst>
              <p:ext uri="{D42A27DB-BD31-4B8C-83A1-F6EECF244321}">
                <p14:modId xmlns:p14="http://schemas.microsoft.com/office/powerpoint/2010/main" val="2975293974"/>
              </p:ext>
            </p:extLst>
          </p:nvPr>
        </p:nvGraphicFramePr>
        <p:xfrm>
          <a:off x="251520" y="1604799"/>
          <a:ext cx="8568952" cy="441649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21842295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Experience of Project Manager</a:t>
            </a:r>
            <a:endParaRPr lang="en-AU" dirty="0"/>
          </a:p>
        </p:txBody>
      </p:sp>
      <p:graphicFrame>
        <p:nvGraphicFramePr>
          <p:cNvPr id="4" name="Diagram 3"/>
          <p:cNvGraphicFramePr/>
          <p:nvPr>
            <p:extLst>
              <p:ext uri="{D42A27DB-BD31-4B8C-83A1-F6EECF244321}">
                <p14:modId xmlns:p14="http://schemas.microsoft.com/office/powerpoint/2010/main" val="2376489181"/>
              </p:ext>
            </p:extLst>
          </p:nvPr>
        </p:nvGraphicFramePr>
        <p:xfrm>
          <a:off x="1091952" y="1397000"/>
          <a:ext cx="6936432" cy="46242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611560" y="1772816"/>
            <a:ext cx="3528392" cy="923330"/>
          </a:xfrm>
          <a:prstGeom prst="rect">
            <a:avLst/>
          </a:prstGeom>
          <a:noFill/>
        </p:spPr>
        <p:txBody>
          <a:bodyPr wrap="square" rtlCol="0">
            <a:spAutoFit/>
          </a:bodyPr>
          <a:lstStyle/>
          <a:p>
            <a:r>
              <a:rPr lang="en-AU" dirty="0" smtClean="0"/>
              <a:t>Success rate of project based on previous rollout experience of project manager</a:t>
            </a:r>
            <a:endParaRPr lang="en-AU" dirty="0"/>
          </a:p>
        </p:txBody>
      </p:sp>
    </p:spTree>
    <p:extLst>
      <p:ext uri="{BB962C8B-B14F-4D97-AF65-F5344CB8AC3E}">
        <p14:creationId xmlns:p14="http://schemas.microsoft.com/office/powerpoint/2010/main" val="347139227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Z:\Marketing\Multimedia\Photos and Graphics\iStock_000016394154Smal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1199" y="1772816"/>
            <a:ext cx="4192802" cy="373582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normAutofit/>
          </a:bodyPr>
          <a:lstStyle/>
          <a:p>
            <a:r>
              <a:rPr lang="en-AU" dirty="0" smtClean="0"/>
              <a:t>Importance of Communication Plans</a:t>
            </a:r>
            <a:endParaRPr lang="en-AU" dirty="0"/>
          </a:p>
        </p:txBody>
      </p:sp>
      <p:graphicFrame>
        <p:nvGraphicFramePr>
          <p:cNvPr id="5" name="Chart 4"/>
          <p:cNvGraphicFramePr>
            <a:graphicFrameLocks/>
          </p:cNvGraphicFramePr>
          <p:nvPr>
            <p:extLst>
              <p:ext uri="{D42A27DB-BD31-4B8C-83A1-F6EECF244321}">
                <p14:modId xmlns:p14="http://schemas.microsoft.com/office/powerpoint/2010/main" val="602288587"/>
              </p:ext>
            </p:extLst>
          </p:nvPr>
        </p:nvGraphicFramePr>
        <p:xfrm>
          <a:off x="827584" y="1508787"/>
          <a:ext cx="4680520" cy="48000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05502097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Z:\Marketing\Multimedia\Photos and Graphics\iStock_000016143945Medium.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82437" y="1124744"/>
            <a:ext cx="2961563" cy="443711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normAutofit/>
          </a:bodyPr>
          <a:lstStyle/>
          <a:p>
            <a:r>
              <a:rPr lang="en-AU" sz="3200" dirty="0" smtClean="0"/>
              <a:t>Did you have a defined Communications Goal?</a:t>
            </a:r>
            <a:endParaRPr lang="en-AU" sz="3200" dirty="0"/>
          </a:p>
        </p:txBody>
      </p:sp>
      <p:graphicFrame>
        <p:nvGraphicFramePr>
          <p:cNvPr id="3" name="Diagram 2"/>
          <p:cNvGraphicFramePr/>
          <p:nvPr>
            <p:extLst>
              <p:ext uri="{D42A27DB-BD31-4B8C-83A1-F6EECF244321}">
                <p14:modId xmlns:p14="http://schemas.microsoft.com/office/powerpoint/2010/main" val="3455400214"/>
              </p:ext>
            </p:extLst>
          </p:nvPr>
        </p:nvGraphicFramePr>
        <p:xfrm>
          <a:off x="539552" y="2029296"/>
          <a:ext cx="5015880" cy="334392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 name="TextBox 3"/>
          <p:cNvSpPr txBox="1"/>
          <p:nvPr/>
        </p:nvSpPr>
        <p:spPr>
          <a:xfrm>
            <a:off x="2339752" y="1763524"/>
            <a:ext cx="2520280" cy="369332"/>
          </a:xfrm>
          <a:prstGeom prst="rect">
            <a:avLst/>
          </a:prstGeom>
          <a:noFill/>
        </p:spPr>
        <p:txBody>
          <a:bodyPr wrap="square" rtlCol="0">
            <a:spAutoFit/>
          </a:bodyPr>
          <a:lstStyle/>
          <a:p>
            <a:pPr algn="ctr"/>
            <a:r>
              <a:rPr lang="en-AU" b="1" dirty="0" smtClean="0"/>
              <a:t>Success Rate</a:t>
            </a:r>
            <a:endParaRPr lang="en-AU" b="1" dirty="0"/>
          </a:p>
        </p:txBody>
      </p:sp>
    </p:spTree>
    <p:extLst>
      <p:ext uri="{BB962C8B-B14F-4D97-AF65-F5344CB8AC3E}">
        <p14:creationId xmlns:p14="http://schemas.microsoft.com/office/powerpoint/2010/main" val="128712383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Z:\Marketing\Advertising\Brochures &amp; Flyers\2011 Promotional Material\Poster - EDRMS Implementation Toolkit Cloud\LTG and Change Factory combined versions\cluster_transparent_background_Engage.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37413" y="764704"/>
            <a:ext cx="6469174" cy="4333333"/>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0" y="5280550"/>
            <a:ext cx="9144000" cy="1577449"/>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 name="TextBox 3"/>
          <p:cNvSpPr txBox="1"/>
          <p:nvPr/>
        </p:nvSpPr>
        <p:spPr>
          <a:xfrm>
            <a:off x="0" y="5489356"/>
            <a:ext cx="9144000" cy="1107996"/>
          </a:xfrm>
          <a:prstGeom prst="rect">
            <a:avLst/>
          </a:prstGeom>
          <a:noFill/>
        </p:spPr>
        <p:txBody>
          <a:bodyPr wrap="square" rtlCol="0">
            <a:spAutoFit/>
          </a:bodyPr>
          <a:lstStyle/>
          <a:p>
            <a:pPr algn="ctr"/>
            <a:r>
              <a:rPr lang="en-AU" sz="6600" b="1" dirty="0" smtClean="0">
                <a:solidFill>
                  <a:schemeClr val="bg1"/>
                </a:solidFill>
              </a:rPr>
              <a:t>ENGAGE</a:t>
            </a:r>
            <a:endParaRPr lang="en-AU" sz="6600" b="1" dirty="0">
              <a:solidFill>
                <a:schemeClr val="bg1"/>
              </a:solidFill>
            </a:endParaRPr>
          </a:p>
        </p:txBody>
      </p:sp>
    </p:spTree>
    <p:extLst>
      <p:ext uri="{BB962C8B-B14F-4D97-AF65-F5344CB8AC3E}">
        <p14:creationId xmlns:p14="http://schemas.microsoft.com/office/powerpoint/2010/main" val="396296760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p:cNvGraphicFramePr>
            <a:graphicFrameLocks/>
          </p:cNvGraphicFramePr>
          <p:nvPr>
            <p:extLst>
              <p:ext uri="{D42A27DB-BD31-4B8C-83A1-F6EECF244321}">
                <p14:modId xmlns:p14="http://schemas.microsoft.com/office/powerpoint/2010/main" val="3787069835"/>
              </p:ext>
            </p:extLst>
          </p:nvPr>
        </p:nvGraphicFramePr>
        <p:xfrm>
          <a:off x="467544" y="1412776"/>
          <a:ext cx="7992888" cy="4638196"/>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p:txBody>
          <a:bodyPr/>
          <a:lstStyle/>
          <a:p>
            <a:r>
              <a:rPr lang="en-AU" dirty="0" smtClean="0"/>
              <a:t>Sponsors Belief</a:t>
            </a:r>
            <a:endParaRPr lang="en-AU" dirty="0"/>
          </a:p>
        </p:txBody>
      </p:sp>
      <p:sp>
        <p:nvSpPr>
          <p:cNvPr id="13" name="TextBox 12"/>
          <p:cNvSpPr txBox="1"/>
          <p:nvPr/>
        </p:nvSpPr>
        <p:spPr>
          <a:xfrm>
            <a:off x="1763688" y="5229200"/>
            <a:ext cx="825867" cy="369332"/>
          </a:xfrm>
          <a:prstGeom prst="rect">
            <a:avLst/>
          </a:prstGeom>
          <a:noFill/>
        </p:spPr>
        <p:txBody>
          <a:bodyPr wrap="none" rtlCol="0">
            <a:spAutoFit/>
          </a:bodyPr>
          <a:lstStyle/>
          <a:p>
            <a:r>
              <a:rPr lang="en-AU" b="1" dirty="0" smtClean="0">
                <a:solidFill>
                  <a:schemeClr val="tx2"/>
                </a:solidFill>
              </a:rPr>
              <a:t>ZERO</a:t>
            </a:r>
            <a:endParaRPr lang="en-AU" b="1" dirty="0">
              <a:solidFill>
                <a:schemeClr val="tx2"/>
              </a:solidFill>
            </a:endParaRPr>
          </a:p>
        </p:txBody>
      </p:sp>
    </p:spTree>
    <p:extLst>
      <p:ext uri="{BB962C8B-B14F-4D97-AF65-F5344CB8AC3E}">
        <p14:creationId xmlns:p14="http://schemas.microsoft.com/office/powerpoint/2010/main" val="21023576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dirty="0" smtClean="0"/>
              <a:t>Stakeholders Belief</a:t>
            </a:r>
            <a:endParaRPr lang="en-AU" dirty="0"/>
          </a:p>
        </p:txBody>
      </p:sp>
      <p:graphicFrame>
        <p:nvGraphicFramePr>
          <p:cNvPr id="5" name="Chart 4"/>
          <p:cNvGraphicFramePr>
            <a:graphicFrameLocks/>
          </p:cNvGraphicFramePr>
          <p:nvPr>
            <p:extLst>
              <p:ext uri="{D42A27DB-BD31-4B8C-83A1-F6EECF244321}">
                <p14:modId xmlns:p14="http://schemas.microsoft.com/office/powerpoint/2010/main" val="3933067154"/>
              </p:ext>
            </p:extLst>
          </p:nvPr>
        </p:nvGraphicFramePr>
        <p:xfrm>
          <a:off x="539552" y="1409327"/>
          <a:ext cx="8064896" cy="453650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12380534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Change Techniques</a:t>
            </a:r>
            <a:endParaRPr lang="en-AU"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60083703"/>
              </p:ext>
            </p:extLst>
          </p:nvPr>
        </p:nvGraphicFramePr>
        <p:xfrm>
          <a:off x="395536" y="1412776"/>
          <a:ext cx="8229600" cy="4876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69725465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dirty="0" smtClean="0"/>
              <a:t>Communication Mediums</a:t>
            </a:r>
            <a:endParaRPr lang="en-AU" dirty="0"/>
          </a:p>
        </p:txBody>
      </p:sp>
      <p:graphicFrame>
        <p:nvGraphicFramePr>
          <p:cNvPr id="4" name="Chart 3"/>
          <p:cNvGraphicFramePr>
            <a:graphicFrameLocks/>
          </p:cNvGraphicFramePr>
          <p:nvPr>
            <p:extLst>
              <p:ext uri="{D42A27DB-BD31-4B8C-83A1-F6EECF244321}">
                <p14:modId xmlns:p14="http://schemas.microsoft.com/office/powerpoint/2010/main" val="1462087956"/>
              </p:ext>
            </p:extLst>
          </p:nvPr>
        </p:nvGraphicFramePr>
        <p:xfrm>
          <a:off x="1331640" y="1316766"/>
          <a:ext cx="6624736" cy="5376597"/>
        </p:xfrm>
        <a:graphic>
          <a:graphicData uri="http://schemas.openxmlformats.org/drawingml/2006/chart">
            <c:chart xmlns:c="http://schemas.openxmlformats.org/drawingml/2006/chart" xmlns:r="http://schemas.openxmlformats.org/officeDocument/2006/relationships" r:id="rId3"/>
          </a:graphicData>
        </a:graphic>
      </p:graphicFrame>
      <p:sp>
        <p:nvSpPr>
          <p:cNvPr id="5" name="Rounded Rectangle 4"/>
          <p:cNvSpPr/>
          <p:nvPr/>
        </p:nvSpPr>
        <p:spPr>
          <a:xfrm>
            <a:off x="1979712" y="2204864"/>
            <a:ext cx="1800200" cy="3168352"/>
          </a:xfrm>
          <a:prstGeom prst="roundRect">
            <a:avLst/>
          </a:prstGeom>
          <a:noFill/>
          <a:ln w="571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ounded Rectangle 5"/>
          <p:cNvSpPr/>
          <p:nvPr/>
        </p:nvSpPr>
        <p:spPr>
          <a:xfrm>
            <a:off x="3851920" y="2204864"/>
            <a:ext cx="2160240" cy="3168352"/>
          </a:xfrm>
          <a:prstGeom prst="roundRect">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Rounded Rectangle 6"/>
          <p:cNvSpPr/>
          <p:nvPr/>
        </p:nvSpPr>
        <p:spPr>
          <a:xfrm>
            <a:off x="6084168" y="2204864"/>
            <a:ext cx="1728192" cy="3168352"/>
          </a:xfrm>
          <a:prstGeom prst="round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Rounded Rectangular Callout 7"/>
          <p:cNvSpPr/>
          <p:nvPr/>
        </p:nvSpPr>
        <p:spPr>
          <a:xfrm>
            <a:off x="35496" y="2708920"/>
            <a:ext cx="1368151" cy="769572"/>
          </a:xfrm>
          <a:prstGeom prst="wedgeRoundRectCallout">
            <a:avLst>
              <a:gd name="adj1" fmla="val 91442"/>
              <a:gd name="adj2" fmla="val 76560"/>
              <a:gd name="adj3" fmla="val 16667"/>
            </a:avLst>
          </a:prstGeom>
          <a:solidFill>
            <a:schemeClr val="bg1"/>
          </a:solid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2000" dirty="0" smtClean="0">
                <a:solidFill>
                  <a:schemeClr val="tx1"/>
                </a:solidFill>
              </a:rPr>
              <a:t>One way channels</a:t>
            </a:r>
            <a:endParaRPr lang="en-AU" sz="2000" dirty="0">
              <a:solidFill>
                <a:schemeClr val="tx1"/>
              </a:solidFill>
            </a:endParaRPr>
          </a:p>
        </p:txBody>
      </p:sp>
      <p:sp>
        <p:nvSpPr>
          <p:cNvPr id="9" name="Rounded Rectangular Callout 8"/>
          <p:cNvSpPr/>
          <p:nvPr/>
        </p:nvSpPr>
        <p:spPr>
          <a:xfrm>
            <a:off x="3059832" y="1281926"/>
            <a:ext cx="1548171" cy="778921"/>
          </a:xfrm>
          <a:prstGeom prst="wedgeRoundRectCallout">
            <a:avLst>
              <a:gd name="adj1" fmla="val 74415"/>
              <a:gd name="adj2" fmla="val 72917"/>
              <a:gd name="adj3" fmla="val 16667"/>
            </a:avLst>
          </a:prstGeom>
          <a:solidFill>
            <a:schemeClr val="bg1"/>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2000" dirty="0" smtClean="0">
                <a:solidFill>
                  <a:schemeClr val="tx1"/>
                </a:solidFill>
              </a:rPr>
              <a:t>Two way channels</a:t>
            </a:r>
            <a:endParaRPr lang="en-AU" sz="2000" dirty="0">
              <a:solidFill>
                <a:schemeClr val="tx1"/>
              </a:solidFill>
            </a:endParaRPr>
          </a:p>
        </p:txBody>
      </p:sp>
      <p:sp>
        <p:nvSpPr>
          <p:cNvPr id="10" name="Rounded Rectangular Callout 9"/>
          <p:cNvSpPr/>
          <p:nvPr/>
        </p:nvSpPr>
        <p:spPr>
          <a:xfrm>
            <a:off x="6948264" y="969891"/>
            <a:ext cx="1656184" cy="624070"/>
          </a:xfrm>
          <a:prstGeom prst="wedgeRoundRectCallout">
            <a:avLst>
              <a:gd name="adj1" fmla="val -49998"/>
              <a:gd name="adj2" fmla="val 145267"/>
              <a:gd name="adj3" fmla="val 16667"/>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2000" dirty="0" smtClean="0">
                <a:solidFill>
                  <a:schemeClr val="tx1"/>
                </a:solidFill>
              </a:rPr>
              <a:t>Campaigns</a:t>
            </a:r>
            <a:endParaRPr lang="en-AU" sz="2000" dirty="0">
              <a:solidFill>
                <a:schemeClr val="tx1"/>
              </a:solidFill>
            </a:endParaRPr>
          </a:p>
        </p:txBody>
      </p:sp>
    </p:spTree>
    <p:extLst>
      <p:ext uri="{BB962C8B-B14F-4D97-AF65-F5344CB8AC3E}">
        <p14:creationId xmlns:p14="http://schemas.microsoft.com/office/powerpoint/2010/main" val="1749336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0" presetClass="exit" presetSubtype="0" fill="hold" grpId="1" nodeType="clickEffect">
                                  <p:stCondLst>
                                    <p:cond delay="0"/>
                                  </p:stCondLst>
                                  <p:childTnLst>
                                    <p:animEffect transition="out" filter="fade">
                                      <p:cBhvr>
                                        <p:cTn id="12" dur="500"/>
                                        <p:tgtEl>
                                          <p:spTgt spid="5"/>
                                        </p:tgtEl>
                                      </p:cBhvr>
                                    </p:animEffect>
                                    <p:set>
                                      <p:cBhvr>
                                        <p:cTn id="13" dur="1" fill="hold">
                                          <p:stCondLst>
                                            <p:cond delay="499"/>
                                          </p:stCondLst>
                                        </p:cTn>
                                        <p:tgtEl>
                                          <p:spTgt spid="5"/>
                                        </p:tgtEl>
                                        <p:attrNameLst>
                                          <p:attrName>style.visibility</p:attrName>
                                        </p:attrNameLst>
                                      </p:cBhvr>
                                      <p:to>
                                        <p:strVal val="hidden"/>
                                      </p:to>
                                    </p:set>
                                  </p:childTnLst>
                                </p:cTn>
                              </p:par>
                              <p:par>
                                <p:cTn id="14" presetID="10" presetClass="exit" presetSubtype="0" fill="hold" grpId="1" nodeType="withEffect">
                                  <p:stCondLst>
                                    <p:cond delay="0"/>
                                  </p:stCondLst>
                                  <p:childTnLst>
                                    <p:animEffect transition="out" filter="fade">
                                      <p:cBhvr>
                                        <p:cTn id="15" dur="500"/>
                                        <p:tgtEl>
                                          <p:spTgt spid="8"/>
                                        </p:tgtEl>
                                      </p:cBhvr>
                                    </p:animEffect>
                                    <p:set>
                                      <p:cBhvr>
                                        <p:cTn id="16" dur="1" fill="hold">
                                          <p:stCondLst>
                                            <p:cond delay="499"/>
                                          </p:stCondLst>
                                        </p:cTn>
                                        <p:tgtEl>
                                          <p:spTgt spid="8"/>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grpId="1" nodeType="clickEffect">
                                  <p:stCondLst>
                                    <p:cond delay="0"/>
                                  </p:stCondLst>
                                  <p:childTnLst>
                                    <p:animEffect transition="out" filter="fade">
                                      <p:cBhvr>
                                        <p:cTn id="26" dur="500"/>
                                        <p:tgtEl>
                                          <p:spTgt spid="6"/>
                                        </p:tgtEl>
                                      </p:cBhvr>
                                    </p:animEffect>
                                    <p:set>
                                      <p:cBhvr>
                                        <p:cTn id="27" dur="1" fill="hold">
                                          <p:stCondLst>
                                            <p:cond delay="499"/>
                                          </p:stCondLst>
                                        </p:cTn>
                                        <p:tgtEl>
                                          <p:spTgt spid="6"/>
                                        </p:tgtEl>
                                        <p:attrNameLst>
                                          <p:attrName>style.visibility</p:attrName>
                                        </p:attrNameLst>
                                      </p:cBhvr>
                                      <p:to>
                                        <p:strVal val="hidden"/>
                                      </p:to>
                                    </p:set>
                                  </p:childTnLst>
                                </p:cTn>
                              </p:par>
                              <p:par>
                                <p:cTn id="28" presetID="10" presetClass="exit" presetSubtype="0" fill="hold" grpId="1" nodeType="withEffect">
                                  <p:stCondLst>
                                    <p:cond delay="0"/>
                                  </p:stCondLst>
                                  <p:childTnLst>
                                    <p:animEffect transition="out" filter="fade">
                                      <p:cBhvr>
                                        <p:cTn id="29" dur="500"/>
                                        <p:tgtEl>
                                          <p:spTgt spid="9"/>
                                        </p:tgtEl>
                                      </p:cBhvr>
                                    </p:animEffect>
                                    <p:set>
                                      <p:cBhvr>
                                        <p:cTn id="30" dur="1" fill="hold">
                                          <p:stCondLst>
                                            <p:cond delay="499"/>
                                          </p:stCondLst>
                                        </p:cTn>
                                        <p:tgtEl>
                                          <p:spTgt spid="9"/>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animBg="1"/>
      <p:bldP spid="6" grpId="1" animBg="1"/>
      <p:bldP spid="7" grpId="0" animBg="1"/>
      <p:bldP spid="8" grpId="0" animBg="1"/>
      <p:bldP spid="8" grpId="1" animBg="1"/>
      <p:bldP spid="9" grpId="0" animBg="1"/>
      <p:bldP spid="9" grpId="1" animBg="1"/>
      <p:bldP spid="1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Z:\Marketing\Multimedia\Photos and Graphics\iStock_000000348165Medium.jpg"/>
          <p:cNvPicPr>
            <a:picLocks noChangeAspect="1" noChangeArrowheads="1"/>
          </p:cNvPicPr>
          <p:nvPr/>
        </p:nvPicPr>
        <p:blipFill rotWithShape="1">
          <a:blip r:embed="rId3">
            <a:extLst>
              <a:ext uri="{28A0092B-C50C-407E-A947-70E740481C1C}">
                <a14:useLocalDpi xmlns:a14="http://schemas.microsoft.com/office/drawing/2010/main" val="0"/>
              </a:ext>
            </a:extLst>
          </a:blip>
          <a:srcRect t="6648"/>
          <a:stretch/>
        </p:blipFill>
        <p:spPr bwMode="auto">
          <a:xfrm>
            <a:off x="-36512" y="332656"/>
            <a:ext cx="9247053" cy="574973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AU" dirty="0" smtClean="0"/>
              <a:t>Providing Keys to Success</a:t>
            </a:r>
            <a:endParaRPr lang="en-AU" dirty="0"/>
          </a:p>
        </p:txBody>
      </p:sp>
    </p:spTree>
    <p:extLst>
      <p:ext uri="{BB962C8B-B14F-4D97-AF65-F5344CB8AC3E}">
        <p14:creationId xmlns:p14="http://schemas.microsoft.com/office/powerpoint/2010/main" val="41665498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Z:\Marketing\Advertising\Brochures &amp; Flyers\2011 Promotional Material\Poster - EDRMS Implementation Toolkit Cloud\LTG and Change Factory combined versions\cluster_transparent_background_Teach.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31640" y="260648"/>
            <a:ext cx="6026468" cy="4821174"/>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0" y="5280550"/>
            <a:ext cx="9144000" cy="1577449"/>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 name="TextBox 3"/>
          <p:cNvSpPr txBox="1"/>
          <p:nvPr/>
        </p:nvSpPr>
        <p:spPr>
          <a:xfrm>
            <a:off x="-36512" y="5489356"/>
            <a:ext cx="9144000" cy="1107996"/>
          </a:xfrm>
          <a:prstGeom prst="rect">
            <a:avLst/>
          </a:prstGeom>
          <a:noFill/>
        </p:spPr>
        <p:txBody>
          <a:bodyPr wrap="square" rtlCol="0">
            <a:spAutoFit/>
          </a:bodyPr>
          <a:lstStyle/>
          <a:p>
            <a:pPr algn="ctr"/>
            <a:r>
              <a:rPr lang="en-AU" sz="6600" b="1" dirty="0" smtClean="0">
                <a:solidFill>
                  <a:schemeClr val="bg1"/>
                </a:solidFill>
              </a:rPr>
              <a:t>TEACH</a:t>
            </a:r>
            <a:endParaRPr lang="en-AU" sz="6600" b="1" dirty="0">
              <a:solidFill>
                <a:schemeClr val="bg1"/>
              </a:solidFill>
            </a:endParaRPr>
          </a:p>
        </p:txBody>
      </p:sp>
    </p:spTree>
    <p:extLst>
      <p:ext uri="{BB962C8B-B14F-4D97-AF65-F5344CB8AC3E}">
        <p14:creationId xmlns:p14="http://schemas.microsoft.com/office/powerpoint/2010/main" val="161435932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Training Plan Effectiveness</a:t>
            </a:r>
            <a:endParaRPr lang="en-AU" dirty="0"/>
          </a:p>
        </p:txBody>
      </p:sp>
      <p:graphicFrame>
        <p:nvGraphicFramePr>
          <p:cNvPr id="4" name="Chart 3"/>
          <p:cNvGraphicFramePr>
            <a:graphicFrameLocks/>
          </p:cNvGraphicFramePr>
          <p:nvPr>
            <p:extLst>
              <p:ext uri="{D42A27DB-BD31-4B8C-83A1-F6EECF244321}">
                <p14:modId xmlns:p14="http://schemas.microsoft.com/office/powerpoint/2010/main" val="874539769"/>
              </p:ext>
            </p:extLst>
          </p:nvPr>
        </p:nvGraphicFramePr>
        <p:xfrm>
          <a:off x="755576" y="1412776"/>
          <a:ext cx="7056784" cy="4800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8181509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End User Modes of Learning</a:t>
            </a:r>
            <a:endParaRPr lang="en-AU" dirty="0"/>
          </a:p>
        </p:txBody>
      </p:sp>
      <p:graphicFrame>
        <p:nvGraphicFramePr>
          <p:cNvPr id="4" name="Chart 3"/>
          <p:cNvGraphicFramePr>
            <a:graphicFrameLocks/>
          </p:cNvGraphicFramePr>
          <p:nvPr>
            <p:extLst>
              <p:ext uri="{D42A27DB-BD31-4B8C-83A1-F6EECF244321}">
                <p14:modId xmlns:p14="http://schemas.microsoft.com/office/powerpoint/2010/main" val="2100106117"/>
              </p:ext>
            </p:extLst>
          </p:nvPr>
        </p:nvGraphicFramePr>
        <p:xfrm>
          <a:off x="621705" y="1196752"/>
          <a:ext cx="6948000" cy="5232400"/>
        </p:xfrm>
        <a:graphic>
          <a:graphicData uri="http://schemas.openxmlformats.org/drawingml/2006/chart">
            <c:chart xmlns:c="http://schemas.openxmlformats.org/drawingml/2006/chart" xmlns:r="http://schemas.openxmlformats.org/officeDocument/2006/relationships" r:id="rId3"/>
          </a:graphicData>
        </a:graphic>
      </p:graphicFrame>
      <p:sp>
        <p:nvSpPr>
          <p:cNvPr id="5" name="Rounded Rectangle 4"/>
          <p:cNvSpPr/>
          <p:nvPr/>
        </p:nvSpPr>
        <p:spPr>
          <a:xfrm>
            <a:off x="3347864" y="1628800"/>
            <a:ext cx="4248494" cy="4704503"/>
          </a:xfrm>
          <a:prstGeom prst="roundRect">
            <a:avLst/>
          </a:prstGeom>
          <a:noFill/>
          <a:ln w="5715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Tree>
    <p:extLst>
      <p:ext uri="{BB962C8B-B14F-4D97-AF65-F5344CB8AC3E}">
        <p14:creationId xmlns:p14="http://schemas.microsoft.com/office/powerpoint/2010/main" val="4230268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dirty="0" smtClean="0"/>
              <a:t>Experience of Trainers</a:t>
            </a:r>
            <a:endParaRPr lang="en-AU" dirty="0"/>
          </a:p>
        </p:txBody>
      </p:sp>
      <p:graphicFrame>
        <p:nvGraphicFramePr>
          <p:cNvPr id="3" name="Diagram 2"/>
          <p:cNvGraphicFramePr/>
          <p:nvPr>
            <p:extLst>
              <p:ext uri="{D42A27DB-BD31-4B8C-83A1-F6EECF244321}">
                <p14:modId xmlns:p14="http://schemas.microsoft.com/office/powerpoint/2010/main" val="319017370"/>
              </p:ext>
            </p:extLst>
          </p:nvPr>
        </p:nvGraphicFramePr>
        <p:xfrm>
          <a:off x="947936" y="1397000"/>
          <a:ext cx="7152456" cy="47683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p:cNvSpPr txBox="1"/>
          <p:nvPr/>
        </p:nvSpPr>
        <p:spPr>
          <a:xfrm>
            <a:off x="611560" y="1772816"/>
            <a:ext cx="3384376" cy="923330"/>
          </a:xfrm>
          <a:prstGeom prst="rect">
            <a:avLst/>
          </a:prstGeom>
          <a:noFill/>
        </p:spPr>
        <p:txBody>
          <a:bodyPr wrap="square" rtlCol="0">
            <a:spAutoFit/>
          </a:bodyPr>
          <a:lstStyle/>
          <a:p>
            <a:r>
              <a:rPr lang="en-AU" dirty="0" smtClean="0"/>
              <a:t>Effect of prior experience in EDRMS and training delivery on success rate of project</a:t>
            </a:r>
            <a:endParaRPr lang="en-AU" dirty="0"/>
          </a:p>
        </p:txBody>
      </p:sp>
    </p:spTree>
    <p:extLst>
      <p:ext uri="{BB962C8B-B14F-4D97-AF65-F5344CB8AC3E}">
        <p14:creationId xmlns:p14="http://schemas.microsoft.com/office/powerpoint/2010/main" val="263378198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Z:\Marketing\Advertising\Brochures &amp; Flyers\2011 Promotional Material\Poster - EDRMS Implementation Toolkit Cloud\LTG and Change Factory combined versions\cluster_transparent_background_Embed.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31640" y="550953"/>
            <a:ext cx="5939600" cy="4719828"/>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0" y="5280550"/>
            <a:ext cx="9144000" cy="1577449"/>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 name="TextBox 3"/>
          <p:cNvSpPr txBox="1"/>
          <p:nvPr/>
        </p:nvSpPr>
        <p:spPr>
          <a:xfrm>
            <a:off x="-36512" y="5489356"/>
            <a:ext cx="9144000" cy="1107996"/>
          </a:xfrm>
          <a:prstGeom prst="rect">
            <a:avLst/>
          </a:prstGeom>
          <a:noFill/>
        </p:spPr>
        <p:txBody>
          <a:bodyPr wrap="square" rtlCol="0">
            <a:spAutoFit/>
          </a:bodyPr>
          <a:lstStyle/>
          <a:p>
            <a:pPr algn="ctr"/>
            <a:r>
              <a:rPr lang="en-AU" sz="6600" b="1" dirty="0" smtClean="0">
                <a:solidFill>
                  <a:schemeClr val="bg1"/>
                </a:solidFill>
              </a:rPr>
              <a:t>EMBED</a:t>
            </a:r>
            <a:endParaRPr lang="en-AU" sz="6600" b="1" dirty="0">
              <a:solidFill>
                <a:schemeClr val="bg1"/>
              </a:solidFill>
            </a:endParaRPr>
          </a:p>
        </p:txBody>
      </p:sp>
    </p:spTree>
    <p:extLst>
      <p:ext uri="{BB962C8B-B14F-4D97-AF65-F5344CB8AC3E}">
        <p14:creationId xmlns:p14="http://schemas.microsoft.com/office/powerpoint/2010/main" val="283191509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dirty="0" smtClean="0"/>
              <a:t>Ongoing Support Model</a:t>
            </a:r>
            <a:endParaRPr lang="en-AU"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167166081"/>
              </p:ext>
            </p:extLst>
          </p:nvPr>
        </p:nvGraphicFramePr>
        <p:xfrm>
          <a:off x="467544" y="1340768"/>
          <a:ext cx="8229600" cy="4876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36016856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Retro-fitting strategy</a:t>
            </a:r>
            <a:endParaRPr lang="en-AU" dirty="0"/>
          </a:p>
        </p:txBody>
      </p:sp>
      <p:graphicFrame>
        <p:nvGraphicFramePr>
          <p:cNvPr id="4" name="Content Placeholder 7"/>
          <p:cNvGraphicFramePr>
            <a:graphicFrameLocks noGrp="1"/>
          </p:cNvGraphicFramePr>
          <p:nvPr>
            <p:ph idx="1"/>
            <p:extLst>
              <p:ext uri="{D42A27DB-BD31-4B8C-83A1-F6EECF244321}">
                <p14:modId xmlns:p14="http://schemas.microsoft.com/office/powerpoint/2010/main" val="2425686170"/>
              </p:ext>
            </p:extLst>
          </p:nvPr>
        </p:nvGraphicFramePr>
        <p:xfrm>
          <a:off x="457200" y="1600200"/>
          <a:ext cx="8229600" cy="4876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65744801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dirty="0" smtClean="0"/>
              <a:t>Retro-fitting Strategy</a:t>
            </a:r>
            <a:endParaRPr lang="en-AU" dirty="0"/>
          </a:p>
        </p:txBody>
      </p:sp>
      <p:graphicFrame>
        <p:nvGraphicFramePr>
          <p:cNvPr id="4" name="Content Placeholder 4"/>
          <p:cNvGraphicFramePr>
            <a:graphicFrameLocks noGrp="1"/>
          </p:cNvGraphicFramePr>
          <p:nvPr>
            <p:ph idx="1"/>
            <p:extLst>
              <p:ext uri="{D42A27DB-BD31-4B8C-83A1-F6EECF244321}">
                <p14:modId xmlns:p14="http://schemas.microsoft.com/office/powerpoint/2010/main" val="4257095670"/>
              </p:ext>
            </p:extLst>
          </p:nvPr>
        </p:nvGraphicFramePr>
        <p:xfrm>
          <a:off x="457200" y="1600200"/>
          <a:ext cx="8229600" cy="4876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3051619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Z:\Marketing\Advertising\Brochures &amp; Flyers\2011 Promotional Material\Poster - EDRMS Implementation Toolkit Cloud\LTG and Change Factory combined versions\cluster_transparent_background_Measure.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4282" y="524677"/>
            <a:ext cx="8175436" cy="4704523"/>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0" y="5280550"/>
            <a:ext cx="9144000" cy="1577449"/>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 name="TextBox 3"/>
          <p:cNvSpPr txBox="1"/>
          <p:nvPr/>
        </p:nvSpPr>
        <p:spPr>
          <a:xfrm>
            <a:off x="-36512" y="5489356"/>
            <a:ext cx="9144000" cy="1107996"/>
          </a:xfrm>
          <a:prstGeom prst="rect">
            <a:avLst/>
          </a:prstGeom>
          <a:noFill/>
        </p:spPr>
        <p:txBody>
          <a:bodyPr wrap="square" rtlCol="0">
            <a:spAutoFit/>
          </a:bodyPr>
          <a:lstStyle/>
          <a:p>
            <a:pPr algn="ctr"/>
            <a:r>
              <a:rPr lang="en-AU" sz="6600" b="1" dirty="0" smtClean="0">
                <a:solidFill>
                  <a:schemeClr val="bg1"/>
                </a:solidFill>
              </a:rPr>
              <a:t>MEASURE</a:t>
            </a:r>
            <a:endParaRPr lang="en-AU" sz="6600" b="1" dirty="0">
              <a:solidFill>
                <a:schemeClr val="bg1"/>
              </a:solidFill>
            </a:endParaRPr>
          </a:p>
        </p:txBody>
      </p:sp>
    </p:spTree>
    <p:extLst>
      <p:ext uri="{BB962C8B-B14F-4D97-AF65-F5344CB8AC3E}">
        <p14:creationId xmlns:p14="http://schemas.microsoft.com/office/powerpoint/2010/main" val="134107150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descr="Z:\Marketing\Multimedia\Photos and Graphics\iStock_000009670392Larg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63688" y="1628800"/>
            <a:ext cx="2549616" cy="3808686"/>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554763" y="1323298"/>
            <a:ext cx="3168352" cy="1015663"/>
          </a:xfrm>
          <a:prstGeom prst="rect">
            <a:avLst/>
          </a:prstGeom>
          <a:noFill/>
        </p:spPr>
        <p:txBody>
          <a:bodyPr wrap="square" lIns="91440" tIns="45720" rIns="91440" bIns="45720">
            <a:spAutoFit/>
          </a:bodyPr>
          <a:lstStyle/>
          <a:p>
            <a:pPr algn="ctr"/>
            <a:r>
              <a:rPr lang="en-US" sz="60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80%</a:t>
            </a:r>
          </a:p>
        </p:txBody>
      </p:sp>
      <p:sp>
        <p:nvSpPr>
          <p:cNvPr id="5" name="Rectangle 4"/>
          <p:cNvSpPr/>
          <p:nvPr/>
        </p:nvSpPr>
        <p:spPr>
          <a:xfrm>
            <a:off x="1424945" y="5065051"/>
            <a:ext cx="3168352" cy="1077219"/>
          </a:xfrm>
          <a:prstGeom prst="rect">
            <a:avLst/>
          </a:prstGeom>
          <a:noFill/>
        </p:spPr>
        <p:txBody>
          <a:bodyPr wrap="square" lIns="91440" tIns="45720" rIns="91440" bIns="45720">
            <a:spAutoFit/>
          </a:bodyPr>
          <a:lstStyle/>
          <a:p>
            <a:pPr algn="ctr"/>
            <a:r>
              <a:rPr lang="en-US" sz="32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for those who measure</a:t>
            </a:r>
            <a:endParaRPr lang="en-US"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7" name="Rectangle 6"/>
          <p:cNvSpPr/>
          <p:nvPr/>
        </p:nvSpPr>
        <p:spPr>
          <a:xfrm>
            <a:off x="5076056" y="2756926"/>
            <a:ext cx="3168352" cy="1877437"/>
          </a:xfrm>
          <a:prstGeom prst="rect">
            <a:avLst/>
          </a:prstGeom>
          <a:noFill/>
        </p:spPr>
        <p:txBody>
          <a:bodyPr wrap="square" lIns="91440" tIns="45720" rIns="91440" bIns="45720">
            <a:spAutoFit/>
          </a:bodyPr>
          <a:lstStyle/>
          <a:p>
            <a:pPr algn="ctr"/>
            <a:r>
              <a:rPr lang="en-US" sz="60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64%</a:t>
            </a:r>
          </a:p>
          <a:p>
            <a:pPr algn="ctr"/>
            <a:r>
              <a:rPr lang="en-US" sz="2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for those who don’t</a:t>
            </a:r>
          </a:p>
        </p:txBody>
      </p:sp>
      <p:sp>
        <p:nvSpPr>
          <p:cNvPr id="3" name="Title 2"/>
          <p:cNvSpPr>
            <a:spLocks noGrp="1"/>
          </p:cNvSpPr>
          <p:nvPr>
            <p:ph type="title"/>
          </p:nvPr>
        </p:nvSpPr>
        <p:spPr/>
        <p:txBody>
          <a:bodyPr>
            <a:normAutofit fontScale="90000"/>
          </a:bodyPr>
          <a:lstStyle/>
          <a:p>
            <a:r>
              <a:rPr lang="en-AU" dirty="0"/>
              <a:t>Measuring is Concurrent with Success</a:t>
            </a:r>
          </a:p>
        </p:txBody>
      </p:sp>
    </p:spTree>
    <p:extLst>
      <p:ext uri="{BB962C8B-B14F-4D97-AF65-F5344CB8AC3E}">
        <p14:creationId xmlns:p14="http://schemas.microsoft.com/office/powerpoint/2010/main" val="333996379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Demographics</a:t>
            </a:r>
            <a:endParaRPr lang="en-AU" dirty="0"/>
          </a:p>
        </p:txBody>
      </p:sp>
    </p:spTree>
    <p:extLst>
      <p:ext uri="{BB962C8B-B14F-4D97-AF65-F5344CB8AC3E}">
        <p14:creationId xmlns:p14="http://schemas.microsoft.com/office/powerpoint/2010/main" val="353439343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AU" dirty="0" smtClean="0"/>
              <a:t>Key Findings</a:t>
            </a:r>
            <a:endParaRPr lang="en-AU" dirty="0"/>
          </a:p>
        </p:txBody>
      </p:sp>
      <p:pic>
        <p:nvPicPr>
          <p:cNvPr id="1026" name="Picture 2" descr="C:\Users\Michelle.LINKEDTRAINING\AppData\Local\Microsoft\Windows\Temporary Internet Files\Content.IE5\8P7LDV4N\MP900433178[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12160" y="548680"/>
            <a:ext cx="3044987" cy="2821688"/>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4"/>
          <p:cNvSpPr>
            <a:spLocks noGrp="1"/>
          </p:cNvSpPr>
          <p:nvPr>
            <p:ph idx="1"/>
          </p:nvPr>
        </p:nvSpPr>
        <p:spPr/>
        <p:txBody>
          <a:bodyPr>
            <a:noAutofit/>
          </a:bodyPr>
          <a:lstStyle/>
          <a:p>
            <a:pPr marL="457200" indent="-457200">
              <a:spcAft>
                <a:spcPts val="2400"/>
              </a:spcAft>
              <a:buFont typeface="+mj-lt"/>
              <a:buAutoNum type="arabicPeriod"/>
            </a:pPr>
            <a:r>
              <a:rPr lang="en-AU" sz="3200" dirty="0" smtClean="0"/>
              <a:t>Experience makes a difference</a:t>
            </a:r>
          </a:p>
          <a:p>
            <a:pPr marL="457200" indent="-457200">
              <a:spcAft>
                <a:spcPts val="2400"/>
              </a:spcAft>
              <a:buFont typeface="+mj-lt"/>
              <a:buAutoNum type="arabicPeriod"/>
            </a:pPr>
            <a:r>
              <a:rPr lang="en-AU" sz="3200" dirty="0" smtClean="0"/>
              <a:t>Disbelief foretells doom</a:t>
            </a:r>
          </a:p>
          <a:p>
            <a:pPr marL="457200" indent="-457200">
              <a:spcAft>
                <a:spcPts val="2400"/>
              </a:spcAft>
              <a:buFont typeface="+mj-lt"/>
              <a:buAutoNum type="arabicPeriod"/>
            </a:pPr>
            <a:r>
              <a:rPr lang="en-AU" sz="3200" dirty="0" smtClean="0"/>
              <a:t>Success demands business involvement</a:t>
            </a:r>
          </a:p>
          <a:p>
            <a:pPr marL="457200" indent="-457200">
              <a:spcAft>
                <a:spcPts val="2400"/>
              </a:spcAft>
              <a:buFont typeface="+mj-lt"/>
              <a:buAutoNum type="arabicPeriod"/>
            </a:pPr>
            <a:r>
              <a:rPr lang="en-AU" sz="3200" dirty="0" smtClean="0"/>
              <a:t>User options underpin success</a:t>
            </a:r>
          </a:p>
          <a:p>
            <a:pPr marL="457200" indent="-457200">
              <a:spcAft>
                <a:spcPts val="2400"/>
              </a:spcAft>
              <a:buFont typeface="+mj-lt"/>
              <a:buAutoNum type="arabicPeriod"/>
            </a:pPr>
            <a:r>
              <a:rPr lang="en-AU" sz="3200" dirty="0" smtClean="0"/>
              <a:t>Have purpose, Design in detail</a:t>
            </a:r>
            <a:endParaRPr lang="en-AU" sz="3200" dirty="0"/>
          </a:p>
        </p:txBody>
      </p:sp>
    </p:spTree>
    <p:extLst>
      <p:ext uri="{BB962C8B-B14F-4D97-AF65-F5344CB8AC3E}">
        <p14:creationId xmlns:p14="http://schemas.microsoft.com/office/powerpoint/2010/main" val="37066904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Z:\Clients\VIC\Change Factory\Change Factory logo CMYK 586x162.jpg"/>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7209" y="1196752"/>
            <a:ext cx="3312368" cy="1070390"/>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p:txBody>
          <a:bodyPr/>
          <a:lstStyle/>
          <a:p>
            <a:r>
              <a:rPr lang="en-AU" dirty="0" smtClean="0"/>
              <a:t>The Presenters</a:t>
            </a:r>
            <a:endParaRPr lang="en-AU" dirty="0"/>
          </a:p>
        </p:txBody>
      </p:sp>
      <p:sp>
        <p:nvSpPr>
          <p:cNvPr id="5" name="Content Placeholder 4"/>
          <p:cNvSpPr>
            <a:spLocks noGrp="1"/>
          </p:cNvSpPr>
          <p:nvPr>
            <p:ph sz="half" idx="1"/>
          </p:nvPr>
        </p:nvSpPr>
        <p:spPr>
          <a:xfrm>
            <a:off x="457200" y="2420888"/>
            <a:ext cx="4038600" cy="3970768"/>
          </a:xfrm>
        </p:spPr>
        <p:txBody>
          <a:bodyPr>
            <a:normAutofit fontScale="40000" lnSpcReduction="20000"/>
          </a:bodyPr>
          <a:lstStyle/>
          <a:p>
            <a:pPr>
              <a:lnSpc>
                <a:spcPct val="170000"/>
              </a:lnSpc>
            </a:pPr>
            <a:r>
              <a:rPr lang="en-AU" dirty="0" smtClean="0"/>
              <a:t>Kevin Dwyer is a Change Management professional with more than 30 years’ experience in the planning, design and delivery of change management programs.  Since the establishment of Change Factory in 2001 he has been involved in a diverse range of projects ranging from re-engineering processes to reduce risk to creating and revising performance management systems.  He commenced working in EDRMS projects in 2009 as a partner in the REX project which was awarded the J. </a:t>
            </a:r>
            <a:r>
              <a:rPr lang="en-AU" dirty="0" err="1" smtClean="0"/>
              <a:t>Eddis</a:t>
            </a:r>
            <a:r>
              <a:rPr lang="en-AU" dirty="0" smtClean="0"/>
              <a:t> Linton Award for Excellence – Most Outstanding Group in 2010.</a:t>
            </a:r>
          </a:p>
          <a:p>
            <a:pPr>
              <a:lnSpc>
                <a:spcPct val="170000"/>
              </a:lnSpc>
            </a:pPr>
            <a:r>
              <a:rPr lang="en-AU" sz="2700" b="1" dirty="0"/>
              <a:t>Kevin can be contacted on:</a:t>
            </a:r>
          </a:p>
          <a:p>
            <a:pPr>
              <a:lnSpc>
                <a:spcPct val="170000"/>
              </a:lnSpc>
            </a:pPr>
            <a:r>
              <a:rPr lang="en-AU" sz="2700" dirty="0"/>
              <a:t>0408 508 490 or </a:t>
            </a:r>
            <a:r>
              <a:rPr lang="en-AU" sz="2700" dirty="0">
                <a:hlinkClick r:id="rId4"/>
              </a:rPr>
              <a:t>Kevin.Dwyer@ChangeFactory.com.au</a:t>
            </a:r>
            <a:endParaRPr lang="en-AU" sz="2700" dirty="0"/>
          </a:p>
          <a:p>
            <a:pPr>
              <a:lnSpc>
                <a:spcPct val="170000"/>
              </a:lnSpc>
            </a:pPr>
            <a:r>
              <a:rPr lang="en-AU" sz="2700" dirty="0"/>
              <a:t>www.ChangeFactory.com.au</a:t>
            </a:r>
          </a:p>
        </p:txBody>
      </p:sp>
      <p:sp>
        <p:nvSpPr>
          <p:cNvPr id="6" name="Content Placeholder 5"/>
          <p:cNvSpPr>
            <a:spLocks noGrp="1"/>
          </p:cNvSpPr>
          <p:nvPr>
            <p:ph sz="half" idx="2"/>
          </p:nvPr>
        </p:nvSpPr>
        <p:spPr>
          <a:xfrm>
            <a:off x="4648200" y="2420888"/>
            <a:ext cx="4038600" cy="3970768"/>
          </a:xfrm>
        </p:spPr>
        <p:txBody>
          <a:bodyPr>
            <a:normAutofit fontScale="40000" lnSpcReduction="20000"/>
          </a:bodyPr>
          <a:lstStyle/>
          <a:p>
            <a:pPr>
              <a:lnSpc>
                <a:spcPct val="170000"/>
              </a:lnSpc>
            </a:pPr>
            <a:r>
              <a:rPr lang="en-AU" dirty="0" smtClean="0"/>
              <a:t>Michelle Linton is a Learning &amp; Development Manager  with 24 years’ experience in the planning, design and delivery of training programs.  Michelle has developed and delivered innovative, outcome focused EDRMS training  for over 30 government and private organisations since 2005.  Michelle’s pragmatic approach to learning strategies leading to application adoption has been enthusiastically welcomed by the industry. Linked Training is the training partner </a:t>
            </a:r>
            <a:r>
              <a:rPr lang="en-AU" dirty="0"/>
              <a:t>in the REX project which was awarded the J. </a:t>
            </a:r>
            <a:r>
              <a:rPr lang="en-AU" dirty="0" err="1"/>
              <a:t>Eddis</a:t>
            </a:r>
            <a:r>
              <a:rPr lang="en-AU" dirty="0"/>
              <a:t> Linton Award for Excellence – Most Outstanding Group in 2010. </a:t>
            </a:r>
            <a:endParaRPr lang="en-AU" dirty="0" smtClean="0"/>
          </a:p>
          <a:p>
            <a:pPr>
              <a:lnSpc>
                <a:spcPct val="170000"/>
              </a:lnSpc>
            </a:pPr>
            <a:r>
              <a:rPr lang="en-AU" b="1" dirty="0" smtClean="0"/>
              <a:t>Michelle can be contacted on:</a:t>
            </a:r>
          </a:p>
          <a:p>
            <a:pPr>
              <a:lnSpc>
                <a:spcPct val="170000"/>
              </a:lnSpc>
            </a:pPr>
            <a:r>
              <a:rPr lang="en-AU" sz="2600" dirty="0" smtClean="0"/>
              <a:t>02 8824 4677 or </a:t>
            </a:r>
            <a:r>
              <a:rPr lang="en-AU" sz="2600" dirty="0" smtClean="0">
                <a:hlinkClick r:id="rId5"/>
              </a:rPr>
              <a:t>Michelle@LinkedTraining.com.au</a:t>
            </a:r>
            <a:endParaRPr lang="en-AU" sz="2600" dirty="0" smtClean="0"/>
          </a:p>
          <a:p>
            <a:pPr>
              <a:lnSpc>
                <a:spcPct val="170000"/>
              </a:lnSpc>
            </a:pPr>
            <a:r>
              <a:rPr lang="en-AU" sz="2600" dirty="0" smtClean="0"/>
              <a:t>www.LinkedTraining.com.au</a:t>
            </a:r>
          </a:p>
          <a:p>
            <a:pPr>
              <a:lnSpc>
                <a:spcPct val="170000"/>
              </a:lnSpc>
            </a:pPr>
            <a:endParaRPr lang="en-AU" dirty="0"/>
          </a:p>
        </p:txBody>
      </p:sp>
      <p:pic>
        <p:nvPicPr>
          <p:cNvPr id="7" name="Picture 2" descr="Z:\Marketing\Logos\Linked Training 2010 Logos\PNG\Linked-logo-horiz.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699117" y="1360363"/>
            <a:ext cx="2969227" cy="6970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832870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Industry Profile</a:t>
            </a:r>
            <a:endParaRPr lang="en-AU" dirty="0"/>
          </a:p>
        </p:txBody>
      </p:sp>
      <p:graphicFrame>
        <p:nvGraphicFramePr>
          <p:cNvPr id="4" name="Table 3"/>
          <p:cNvGraphicFramePr>
            <a:graphicFrameLocks noGrp="1"/>
          </p:cNvGraphicFramePr>
          <p:nvPr>
            <p:extLst>
              <p:ext uri="{D42A27DB-BD31-4B8C-83A1-F6EECF244321}">
                <p14:modId xmlns:p14="http://schemas.microsoft.com/office/powerpoint/2010/main" val="3734249001"/>
              </p:ext>
            </p:extLst>
          </p:nvPr>
        </p:nvGraphicFramePr>
        <p:xfrm>
          <a:off x="539553" y="1796819"/>
          <a:ext cx="5293495" cy="4314611"/>
        </p:xfrm>
        <a:graphic>
          <a:graphicData uri="http://schemas.openxmlformats.org/drawingml/2006/table">
            <a:tbl>
              <a:tblPr firstRow="1" bandRow="1">
                <a:solidFill>
                  <a:srgbClr val="CCECFF"/>
                </a:solidFill>
                <a:tableStyleId>{5C22544A-7EE6-4342-B048-85BDC9FD1C3A}</a:tableStyleId>
              </a:tblPr>
              <a:tblGrid>
                <a:gridCol w="2088231"/>
                <a:gridCol w="648072"/>
                <a:gridCol w="1872208"/>
                <a:gridCol w="684984"/>
              </a:tblGrid>
              <a:tr h="494453">
                <a:tc>
                  <a:txBody>
                    <a:bodyPr/>
                    <a:lstStyle/>
                    <a:p>
                      <a:r>
                        <a:rPr lang="en-AU" sz="1800" dirty="0" smtClean="0"/>
                        <a:t>Non-Government</a:t>
                      </a:r>
                      <a:endParaRPr lang="en-AU" sz="1800" dirty="0"/>
                    </a:p>
                  </a:txBody>
                  <a:tcPr marT="60960" marB="60960"/>
                </a:tc>
                <a:tc>
                  <a:txBody>
                    <a:bodyPr/>
                    <a:lstStyle/>
                    <a:p>
                      <a:pPr algn="r"/>
                      <a:r>
                        <a:rPr lang="en-AU" sz="1800" dirty="0" smtClean="0"/>
                        <a:t>59%</a:t>
                      </a:r>
                      <a:endParaRPr lang="en-AU" sz="1800" dirty="0"/>
                    </a:p>
                  </a:txBody>
                  <a:tcPr marT="60960" marB="60960"/>
                </a:tc>
                <a:tc>
                  <a:txBody>
                    <a:bodyPr/>
                    <a:lstStyle/>
                    <a:p>
                      <a:r>
                        <a:rPr lang="en-AU" sz="1800" dirty="0" smtClean="0"/>
                        <a:t>Government</a:t>
                      </a:r>
                      <a:endParaRPr lang="en-AU" sz="1800" dirty="0"/>
                    </a:p>
                  </a:txBody>
                  <a:tcPr marT="60960" marB="60960">
                    <a:solidFill>
                      <a:schemeClr val="accent2"/>
                    </a:solidFill>
                  </a:tcPr>
                </a:tc>
                <a:tc>
                  <a:txBody>
                    <a:bodyPr/>
                    <a:lstStyle/>
                    <a:p>
                      <a:pPr algn="r"/>
                      <a:r>
                        <a:rPr lang="en-AU" sz="1800" dirty="0" smtClean="0"/>
                        <a:t>41%</a:t>
                      </a:r>
                      <a:endParaRPr lang="en-AU" sz="1800" dirty="0"/>
                    </a:p>
                  </a:txBody>
                  <a:tcPr marT="60960" marB="60960">
                    <a:solidFill>
                      <a:schemeClr val="accent2"/>
                    </a:solidFill>
                  </a:tcPr>
                </a:tc>
              </a:tr>
              <a:tr h="494453">
                <a:tc>
                  <a:txBody>
                    <a:bodyPr/>
                    <a:lstStyle/>
                    <a:p>
                      <a:r>
                        <a:rPr lang="en-AU" sz="1800" dirty="0" smtClean="0"/>
                        <a:t>Services</a:t>
                      </a:r>
                      <a:endParaRPr lang="en-AU" sz="1800" dirty="0"/>
                    </a:p>
                  </a:txBody>
                  <a:tcPr marT="60960" marB="60960"/>
                </a:tc>
                <a:tc>
                  <a:txBody>
                    <a:bodyPr/>
                    <a:lstStyle/>
                    <a:p>
                      <a:pPr algn="r"/>
                      <a:r>
                        <a:rPr lang="en-AU" sz="1800" dirty="0" smtClean="0"/>
                        <a:t>17%</a:t>
                      </a:r>
                      <a:endParaRPr lang="en-AU" sz="1800" dirty="0"/>
                    </a:p>
                  </a:txBody>
                  <a:tcPr marT="60960" marB="60960"/>
                </a:tc>
                <a:tc>
                  <a:txBody>
                    <a:bodyPr/>
                    <a:lstStyle/>
                    <a:p>
                      <a:r>
                        <a:rPr lang="en-AU" sz="1800" dirty="0" smtClean="0"/>
                        <a:t>Federal / State</a:t>
                      </a:r>
                      <a:endParaRPr lang="en-AU" sz="1800" dirty="0"/>
                    </a:p>
                  </a:txBody>
                  <a:tcPr marT="60960" marB="60960">
                    <a:solidFill>
                      <a:schemeClr val="tx2">
                        <a:lumMod val="20000"/>
                        <a:lumOff val="80000"/>
                      </a:schemeClr>
                    </a:solidFill>
                  </a:tcPr>
                </a:tc>
                <a:tc>
                  <a:txBody>
                    <a:bodyPr/>
                    <a:lstStyle/>
                    <a:p>
                      <a:pPr algn="r"/>
                      <a:r>
                        <a:rPr lang="en-AU" sz="1800" dirty="0" smtClean="0"/>
                        <a:t>23%</a:t>
                      </a:r>
                      <a:endParaRPr lang="en-AU" sz="1800" dirty="0"/>
                    </a:p>
                  </a:txBody>
                  <a:tcPr marT="60960" marB="60960">
                    <a:solidFill>
                      <a:schemeClr val="tx2">
                        <a:lumMod val="20000"/>
                        <a:lumOff val="80000"/>
                      </a:schemeClr>
                    </a:solidFill>
                  </a:tcPr>
                </a:tc>
              </a:tr>
              <a:tr h="494453">
                <a:tc>
                  <a:txBody>
                    <a:bodyPr/>
                    <a:lstStyle/>
                    <a:p>
                      <a:r>
                        <a:rPr lang="en-AU" sz="1800" dirty="0" smtClean="0"/>
                        <a:t>Education</a:t>
                      </a:r>
                      <a:endParaRPr lang="en-AU" sz="1800" dirty="0"/>
                    </a:p>
                  </a:txBody>
                  <a:tcPr marT="60960" marB="60960"/>
                </a:tc>
                <a:tc>
                  <a:txBody>
                    <a:bodyPr/>
                    <a:lstStyle/>
                    <a:p>
                      <a:pPr algn="r"/>
                      <a:r>
                        <a:rPr lang="en-AU" sz="1800" dirty="0" smtClean="0"/>
                        <a:t>8%</a:t>
                      </a:r>
                      <a:endParaRPr lang="en-AU" sz="1800" dirty="0"/>
                    </a:p>
                  </a:txBody>
                  <a:tcPr marT="60960" marB="60960"/>
                </a:tc>
                <a:tc>
                  <a:txBody>
                    <a:bodyPr/>
                    <a:lstStyle/>
                    <a:p>
                      <a:r>
                        <a:rPr lang="en-AU" sz="1800" dirty="0" smtClean="0"/>
                        <a:t>Local</a:t>
                      </a:r>
                      <a:endParaRPr lang="en-AU" sz="1800" dirty="0"/>
                    </a:p>
                  </a:txBody>
                  <a:tcPr marT="60960" marB="60960">
                    <a:solidFill>
                      <a:srgbClr val="CCECFF"/>
                    </a:solidFill>
                  </a:tcPr>
                </a:tc>
                <a:tc>
                  <a:txBody>
                    <a:bodyPr/>
                    <a:lstStyle/>
                    <a:p>
                      <a:pPr algn="r"/>
                      <a:r>
                        <a:rPr lang="en-AU" sz="1800" dirty="0" smtClean="0"/>
                        <a:t>18%</a:t>
                      </a:r>
                      <a:endParaRPr lang="en-AU" sz="1800" dirty="0"/>
                    </a:p>
                  </a:txBody>
                  <a:tcPr marT="60960" marB="60960">
                    <a:solidFill>
                      <a:srgbClr val="CCECFF"/>
                    </a:solidFill>
                  </a:tcPr>
                </a:tc>
              </a:tr>
              <a:tr h="853440">
                <a:tc>
                  <a:txBody>
                    <a:bodyPr/>
                    <a:lstStyle/>
                    <a:p>
                      <a:r>
                        <a:rPr lang="en-AU" sz="1800" dirty="0" smtClean="0"/>
                        <a:t>Electricity, Gas, Water &amp; Waste</a:t>
                      </a:r>
                      <a:endParaRPr lang="en-AU" sz="1800" dirty="0"/>
                    </a:p>
                  </a:txBody>
                  <a:tcPr marT="60960" marB="60960"/>
                </a:tc>
                <a:tc>
                  <a:txBody>
                    <a:bodyPr/>
                    <a:lstStyle/>
                    <a:p>
                      <a:pPr algn="r"/>
                      <a:r>
                        <a:rPr lang="en-AU" sz="1800" dirty="0" smtClean="0"/>
                        <a:t>7%</a:t>
                      </a:r>
                      <a:endParaRPr lang="en-AU" sz="1800" dirty="0"/>
                    </a:p>
                  </a:txBody>
                  <a:tcPr marT="60960" marB="60960"/>
                </a:tc>
                <a:tc>
                  <a:txBody>
                    <a:bodyPr/>
                    <a:lstStyle/>
                    <a:p>
                      <a:endParaRPr lang="en-AU" sz="1800" dirty="0"/>
                    </a:p>
                  </a:txBody>
                  <a:tcPr marT="60960" marB="60960">
                    <a:solidFill>
                      <a:schemeClr val="tx2">
                        <a:lumMod val="20000"/>
                        <a:lumOff val="80000"/>
                      </a:schemeClr>
                    </a:solidFill>
                  </a:tcPr>
                </a:tc>
                <a:tc>
                  <a:txBody>
                    <a:bodyPr/>
                    <a:lstStyle/>
                    <a:p>
                      <a:endParaRPr lang="en-AU" sz="1800" dirty="0"/>
                    </a:p>
                  </a:txBody>
                  <a:tcPr marT="60960" marB="60960">
                    <a:solidFill>
                      <a:schemeClr val="tx2">
                        <a:lumMod val="20000"/>
                        <a:lumOff val="80000"/>
                      </a:schemeClr>
                    </a:solidFill>
                  </a:tcPr>
                </a:tc>
              </a:tr>
              <a:tr h="494453">
                <a:tc>
                  <a:txBody>
                    <a:bodyPr/>
                    <a:lstStyle/>
                    <a:p>
                      <a:r>
                        <a:rPr lang="en-AU" sz="1800" dirty="0" smtClean="0"/>
                        <a:t>Primary</a:t>
                      </a:r>
                      <a:r>
                        <a:rPr lang="en-AU" sz="1800" baseline="0" dirty="0" smtClean="0"/>
                        <a:t> Industry</a:t>
                      </a:r>
                      <a:endParaRPr lang="en-AU" sz="1800" dirty="0"/>
                    </a:p>
                  </a:txBody>
                  <a:tcPr marT="60960" marB="60960"/>
                </a:tc>
                <a:tc>
                  <a:txBody>
                    <a:bodyPr/>
                    <a:lstStyle/>
                    <a:p>
                      <a:pPr algn="r"/>
                      <a:r>
                        <a:rPr lang="en-AU" sz="1800" dirty="0" smtClean="0"/>
                        <a:t>6%</a:t>
                      </a:r>
                      <a:endParaRPr lang="en-AU" sz="1800" dirty="0"/>
                    </a:p>
                  </a:txBody>
                  <a:tcPr marT="60960" marB="60960"/>
                </a:tc>
                <a:tc>
                  <a:txBody>
                    <a:bodyPr/>
                    <a:lstStyle/>
                    <a:p>
                      <a:endParaRPr lang="en-AU" sz="1800" dirty="0"/>
                    </a:p>
                  </a:txBody>
                  <a:tcPr marT="60960" marB="60960">
                    <a:solidFill>
                      <a:srgbClr val="CCECFF"/>
                    </a:solidFill>
                  </a:tcPr>
                </a:tc>
                <a:tc>
                  <a:txBody>
                    <a:bodyPr/>
                    <a:lstStyle/>
                    <a:p>
                      <a:endParaRPr lang="en-AU" sz="1800" dirty="0"/>
                    </a:p>
                  </a:txBody>
                  <a:tcPr marT="60960" marB="60960">
                    <a:solidFill>
                      <a:srgbClr val="CCECFF"/>
                    </a:solidFill>
                  </a:tcPr>
                </a:tc>
              </a:tr>
              <a:tr h="494453">
                <a:tc>
                  <a:txBody>
                    <a:bodyPr/>
                    <a:lstStyle/>
                    <a:p>
                      <a:r>
                        <a:rPr lang="en-AU" sz="1800" dirty="0" smtClean="0"/>
                        <a:t>Manufacturing</a:t>
                      </a:r>
                      <a:endParaRPr lang="en-AU" sz="1800" dirty="0"/>
                    </a:p>
                  </a:txBody>
                  <a:tcPr marT="60960" marB="60960"/>
                </a:tc>
                <a:tc>
                  <a:txBody>
                    <a:bodyPr/>
                    <a:lstStyle/>
                    <a:p>
                      <a:pPr algn="r"/>
                      <a:r>
                        <a:rPr lang="en-AU" sz="1800" dirty="0" smtClean="0"/>
                        <a:t>3%</a:t>
                      </a:r>
                      <a:endParaRPr lang="en-AU" sz="1800" dirty="0"/>
                    </a:p>
                  </a:txBody>
                  <a:tcPr marT="60960" marB="60960"/>
                </a:tc>
                <a:tc>
                  <a:txBody>
                    <a:bodyPr/>
                    <a:lstStyle/>
                    <a:p>
                      <a:endParaRPr lang="en-AU" sz="1800" dirty="0"/>
                    </a:p>
                  </a:txBody>
                  <a:tcPr marT="60960" marB="60960">
                    <a:solidFill>
                      <a:schemeClr val="tx2">
                        <a:lumMod val="20000"/>
                        <a:lumOff val="80000"/>
                      </a:schemeClr>
                    </a:solidFill>
                  </a:tcPr>
                </a:tc>
                <a:tc>
                  <a:txBody>
                    <a:bodyPr/>
                    <a:lstStyle/>
                    <a:p>
                      <a:endParaRPr lang="en-AU" sz="1800" dirty="0"/>
                    </a:p>
                  </a:txBody>
                  <a:tcPr marT="60960" marB="60960">
                    <a:solidFill>
                      <a:schemeClr val="tx2">
                        <a:lumMod val="20000"/>
                        <a:lumOff val="80000"/>
                      </a:schemeClr>
                    </a:solidFill>
                  </a:tcPr>
                </a:tc>
              </a:tr>
              <a:tr h="494453">
                <a:tc>
                  <a:txBody>
                    <a:bodyPr/>
                    <a:lstStyle/>
                    <a:p>
                      <a:r>
                        <a:rPr lang="en-AU" sz="1800" dirty="0" smtClean="0"/>
                        <a:t>Logistics</a:t>
                      </a:r>
                      <a:endParaRPr lang="en-AU" sz="1800" dirty="0"/>
                    </a:p>
                  </a:txBody>
                  <a:tcPr marT="60960" marB="60960"/>
                </a:tc>
                <a:tc>
                  <a:txBody>
                    <a:bodyPr/>
                    <a:lstStyle/>
                    <a:p>
                      <a:pPr algn="r"/>
                      <a:r>
                        <a:rPr lang="en-AU" sz="1800" dirty="0" smtClean="0"/>
                        <a:t>2%</a:t>
                      </a:r>
                      <a:endParaRPr lang="en-AU" sz="1800" dirty="0"/>
                    </a:p>
                  </a:txBody>
                  <a:tcPr marT="60960" marB="60960"/>
                </a:tc>
                <a:tc>
                  <a:txBody>
                    <a:bodyPr/>
                    <a:lstStyle/>
                    <a:p>
                      <a:endParaRPr lang="en-AU" sz="1800" dirty="0"/>
                    </a:p>
                  </a:txBody>
                  <a:tcPr marT="60960" marB="60960">
                    <a:solidFill>
                      <a:srgbClr val="CCECFF"/>
                    </a:solidFill>
                  </a:tcPr>
                </a:tc>
                <a:tc>
                  <a:txBody>
                    <a:bodyPr/>
                    <a:lstStyle/>
                    <a:p>
                      <a:endParaRPr lang="en-AU" sz="1800" dirty="0"/>
                    </a:p>
                  </a:txBody>
                  <a:tcPr marT="60960" marB="60960">
                    <a:solidFill>
                      <a:srgbClr val="CCECFF"/>
                    </a:solidFill>
                  </a:tcPr>
                </a:tc>
              </a:tr>
              <a:tr h="494453">
                <a:tc>
                  <a:txBody>
                    <a:bodyPr/>
                    <a:lstStyle/>
                    <a:p>
                      <a:r>
                        <a:rPr lang="en-AU" sz="1800" dirty="0" smtClean="0"/>
                        <a:t>Other</a:t>
                      </a:r>
                      <a:endParaRPr lang="en-AU" sz="1800" dirty="0"/>
                    </a:p>
                  </a:txBody>
                  <a:tcPr marT="60960" marB="60960"/>
                </a:tc>
                <a:tc>
                  <a:txBody>
                    <a:bodyPr/>
                    <a:lstStyle/>
                    <a:p>
                      <a:pPr algn="r"/>
                      <a:r>
                        <a:rPr lang="en-AU" sz="1800" dirty="0" smtClean="0"/>
                        <a:t>16%</a:t>
                      </a:r>
                      <a:endParaRPr lang="en-AU" sz="1800" dirty="0"/>
                    </a:p>
                  </a:txBody>
                  <a:tcPr marT="60960" marB="60960"/>
                </a:tc>
                <a:tc>
                  <a:txBody>
                    <a:bodyPr/>
                    <a:lstStyle/>
                    <a:p>
                      <a:endParaRPr lang="en-AU" sz="1800" dirty="0"/>
                    </a:p>
                  </a:txBody>
                  <a:tcPr marT="60960" marB="60960">
                    <a:solidFill>
                      <a:schemeClr val="tx2">
                        <a:lumMod val="20000"/>
                        <a:lumOff val="80000"/>
                      </a:schemeClr>
                    </a:solidFill>
                  </a:tcPr>
                </a:tc>
                <a:tc>
                  <a:txBody>
                    <a:bodyPr/>
                    <a:lstStyle/>
                    <a:p>
                      <a:endParaRPr lang="en-AU" sz="1800" dirty="0"/>
                    </a:p>
                  </a:txBody>
                  <a:tcPr marT="60960" marB="60960">
                    <a:solidFill>
                      <a:schemeClr val="tx2">
                        <a:lumMod val="20000"/>
                        <a:lumOff val="80000"/>
                      </a:schemeClr>
                    </a:solidFill>
                  </a:tcPr>
                </a:tc>
              </a:tr>
            </a:tbl>
          </a:graphicData>
        </a:graphic>
      </p:graphicFrame>
      <p:pic>
        <p:nvPicPr>
          <p:cNvPr id="7170" name="Picture 2" descr="Z:\Marketing\Multimedia\Photos and Graphics\iStock_000002443238Small.jpg"/>
          <p:cNvPicPr>
            <a:picLocks noChangeAspect="1" noChangeArrowheads="1"/>
          </p:cNvPicPr>
          <p:nvPr/>
        </p:nvPicPr>
        <p:blipFill rotWithShape="1">
          <a:blip r:embed="rId3">
            <a:extLst>
              <a:ext uri="{28A0092B-C50C-407E-A947-70E740481C1C}">
                <a14:useLocalDpi xmlns:a14="http://schemas.microsoft.com/office/drawing/2010/main" val="0"/>
              </a:ext>
            </a:extLst>
          </a:blip>
          <a:srcRect l="8237" t="14290"/>
          <a:stretch/>
        </p:blipFill>
        <p:spPr bwMode="auto">
          <a:xfrm>
            <a:off x="5837887" y="2927691"/>
            <a:ext cx="3306113" cy="22541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998795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Distribution of Respondents</a:t>
            </a:r>
            <a:endParaRPr lang="en-AU" dirty="0"/>
          </a:p>
        </p:txBody>
      </p:sp>
      <p:pic>
        <p:nvPicPr>
          <p:cNvPr id="4098" name="Picture 2" descr="http://wwp.greenwichmeantime.com/time-zone/australia/_derived/map.htm_txt_australia-map.gif"/>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374" b="97253" l="3590" r="96154">
                        <a14:foregroundMark x1="3846" y1="45055" x2="3846" y2="45055"/>
                        <a14:foregroundMark x1="51282" y1="7143" x2="51282" y2="7143"/>
                        <a14:foregroundMark x1="44872" y1="2747" x2="44872" y2="2747"/>
                        <a14:foregroundMark x1="93077" y1="61538" x2="93077" y2="61538"/>
                        <a14:foregroundMark x1="96410" y1="48901" x2="96410" y2="48901"/>
                        <a14:foregroundMark x1="72821" y1="1374" x2="72821" y2="1374"/>
                        <a14:foregroundMark x1="76923" y1="92033" x2="76923" y2="92033"/>
                        <a14:foregroundMark x1="77179" y1="96429" x2="77179" y2="96429"/>
                        <a14:foregroundMark x1="77692" y1="97253" x2="77692" y2="97253"/>
                      </a14:backgroundRemoval>
                    </a14:imgEffect>
                  </a14:imgLayer>
                </a14:imgProps>
              </a:ext>
              <a:ext uri="{28A0092B-C50C-407E-A947-70E740481C1C}">
                <a14:useLocalDpi xmlns:a14="http://schemas.microsoft.com/office/drawing/2010/main" val="0"/>
              </a:ext>
            </a:extLst>
          </a:blip>
          <a:srcRect/>
          <a:stretch>
            <a:fillRect/>
          </a:stretch>
        </p:blipFill>
        <p:spPr bwMode="auto">
          <a:xfrm>
            <a:off x="840031" y="1466052"/>
            <a:ext cx="5467735" cy="5103218"/>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6148603" y="4777988"/>
            <a:ext cx="943677" cy="523220"/>
          </a:xfrm>
          <a:prstGeom prst="rect">
            <a:avLst/>
          </a:prstGeom>
          <a:noFill/>
        </p:spPr>
        <p:txBody>
          <a:bodyPr wrap="square" rtlCol="0">
            <a:spAutoFit/>
          </a:bodyPr>
          <a:lstStyle/>
          <a:p>
            <a:r>
              <a:rPr lang="en-AU" sz="2800" b="1" dirty="0" smtClean="0"/>
              <a:t>29%</a:t>
            </a:r>
            <a:endParaRPr lang="en-AU" sz="2800" b="1" dirty="0"/>
          </a:p>
        </p:txBody>
      </p:sp>
      <p:sp>
        <p:nvSpPr>
          <p:cNvPr id="5" name="TextBox 4"/>
          <p:cNvSpPr txBox="1"/>
          <p:nvPr/>
        </p:nvSpPr>
        <p:spPr>
          <a:xfrm>
            <a:off x="323528" y="4293097"/>
            <a:ext cx="943677" cy="523220"/>
          </a:xfrm>
          <a:prstGeom prst="rect">
            <a:avLst/>
          </a:prstGeom>
          <a:noFill/>
        </p:spPr>
        <p:txBody>
          <a:bodyPr wrap="square" rtlCol="0">
            <a:spAutoFit/>
          </a:bodyPr>
          <a:lstStyle/>
          <a:p>
            <a:r>
              <a:rPr lang="en-AU" sz="2800" b="1" dirty="0" smtClean="0"/>
              <a:t>11%</a:t>
            </a:r>
            <a:endParaRPr lang="en-AU" sz="2800" b="1" dirty="0"/>
          </a:p>
        </p:txBody>
      </p:sp>
      <p:sp>
        <p:nvSpPr>
          <p:cNvPr id="6" name="TextBox 5"/>
          <p:cNvSpPr txBox="1"/>
          <p:nvPr/>
        </p:nvSpPr>
        <p:spPr>
          <a:xfrm>
            <a:off x="3196275" y="4869161"/>
            <a:ext cx="943677" cy="523220"/>
          </a:xfrm>
          <a:prstGeom prst="rect">
            <a:avLst/>
          </a:prstGeom>
          <a:noFill/>
        </p:spPr>
        <p:txBody>
          <a:bodyPr wrap="square" rtlCol="0">
            <a:spAutoFit/>
          </a:bodyPr>
          <a:lstStyle/>
          <a:p>
            <a:r>
              <a:rPr lang="en-AU" sz="2800" b="1" dirty="0" smtClean="0"/>
              <a:t>7%</a:t>
            </a:r>
            <a:endParaRPr lang="en-AU" sz="2800" b="1" dirty="0"/>
          </a:p>
        </p:txBody>
      </p:sp>
      <p:sp>
        <p:nvSpPr>
          <p:cNvPr id="7" name="TextBox 6"/>
          <p:cNvSpPr txBox="1"/>
          <p:nvPr/>
        </p:nvSpPr>
        <p:spPr>
          <a:xfrm>
            <a:off x="5212499" y="5642084"/>
            <a:ext cx="943677" cy="523220"/>
          </a:xfrm>
          <a:prstGeom prst="rect">
            <a:avLst/>
          </a:prstGeom>
          <a:noFill/>
        </p:spPr>
        <p:txBody>
          <a:bodyPr wrap="square" rtlCol="0">
            <a:spAutoFit/>
          </a:bodyPr>
          <a:lstStyle/>
          <a:p>
            <a:r>
              <a:rPr lang="en-AU" sz="2800" b="1" dirty="0" smtClean="0"/>
              <a:t>19%</a:t>
            </a:r>
            <a:endParaRPr lang="en-AU" sz="2800" b="1" dirty="0"/>
          </a:p>
        </p:txBody>
      </p:sp>
      <p:sp>
        <p:nvSpPr>
          <p:cNvPr id="8" name="TextBox 7"/>
          <p:cNvSpPr txBox="1"/>
          <p:nvPr/>
        </p:nvSpPr>
        <p:spPr>
          <a:xfrm>
            <a:off x="5364088" y="2348880"/>
            <a:ext cx="943677" cy="523220"/>
          </a:xfrm>
          <a:prstGeom prst="rect">
            <a:avLst/>
          </a:prstGeom>
          <a:noFill/>
        </p:spPr>
        <p:txBody>
          <a:bodyPr wrap="square" rtlCol="0">
            <a:spAutoFit/>
          </a:bodyPr>
          <a:lstStyle/>
          <a:p>
            <a:r>
              <a:rPr lang="en-AU" sz="2800" b="1" dirty="0" smtClean="0"/>
              <a:t>13%</a:t>
            </a:r>
            <a:endParaRPr lang="en-AU" sz="2800" b="1" dirty="0"/>
          </a:p>
        </p:txBody>
      </p:sp>
      <p:sp>
        <p:nvSpPr>
          <p:cNvPr id="9" name="TextBox 8"/>
          <p:cNvSpPr txBox="1"/>
          <p:nvPr/>
        </p:nvSpPr>
        <p:spPr>
          <a:xfrm>
            <a:off x="5436096" y="6218148"/>
            <a:ext cx="943677" cy="523220"/>
          </a:xfrm>
          <a:prstGeom prst="rect">
            <a:avLst/>
          </a:prstGeom>
          <a:noFill/>
        </p:spPr>
        <p:txBody>
          <a:bodyPr wrap="square" rtlCol="0">
            <a:spAutoFit/>
          </a:bodyPr>
          <a:lstStyle/>
          <a:p>
            <a:r>
              <a:rPr lang="en-AU" sz="2800" b="1" dirty="0" smtClean="0"/>
              <a:t>4%</a:t>
            </a:r>
            <a:endParaRPr lang="en-AU" sz="2800" b="1" dirty="0"/>
          </a:p>
        </p:txBody>
      </p:sp>
      <p:sp>
        <p:nvSpPr>
          <p:cNvPr id="10" name="TextBox 9"/>
          <p:cNvSpPr txBox="1"/>
          <p:nvPr/>
        </p:nvSpPr>
        <p:spPr>
          <a:xfrm>
            <a:off x="2555776" y="1340768"/>
            <a:ext cx="714409" cy="523220"/>
          </a:xfrm>
          <a:prstGeom prst="rect">
            <a:avLst/>
          </a:prstGeom>
          <a:noFill/>
        </p:spPr>
        <p:txBody>
          <a:bodyPr wrap="square" rtlCol="0">
            <a:spAutoFit/>
          </a:bodyPr>
          <a:lstStyle/>
          <a:p>
            <a:r>
              <a:rPr lang="en-AU" sz="2800" b="1" dirty="0" smtClean="0"/>
              <a:t>2%</a:t>
            </a:r>
            <a:endParaRPr lang="en-AU" sz="2800" b="1" dirty="0"/>
          </a:p>
        </p:txBody>
      </p:sp>
      <p:sp>
        <p:nvSpPr>
          <p:cNvPr id="4" name="TextBox 3"/>
          <p:cNvSpPr txBox="1"/>
          <p:nvPr/>
        </p:nvSpPr>
        <p:spPr>
          <a:xfrm>
            <a:off x="6516216" y="2845385"/>
            <a:ext cx="2448272" cy="1015663"/>
          </a:xfrm>
          <a:prstGeom prst="rect">
            <a:avLst/>
          </a:prstGeom>
          <a:noFill/>
        </p:spPr>
        <p:txBody>
          <a:bodyPr wrap="square" rtlCol="0">
            <a:spAutoFit/>
          </a:bodyPr>
          <a:lstStyle/>
          <a:p>
            <a:pPr>
              <a:lnSpc>
                <a:spcPct val="150000"/>
              </a:lnSpc>
            </a:pPr>
            <a:r>
              <a:rPr lang="en-AU" sz="2000" b="1" dirty="0" smtClean="0"/>
              <a:t>New Zealand – 6%</a:t>
            </a:r>
          </a:p>
          <a:p>
            <a:pPr>
              <a:lnSpc>
                <a:spcPct val="150000"/>
              </a:lnSpc>
            </a:pPr>
            <a:r>
              <a:rPr lang="en-AU" sz="2000" b="1" dirty="0" smtClean="0"/>
              <a:t>Other – 7%</a:t>
            </a:r>
            <a:endParaRPr lang="en-AU" sz="2000" b="1" dirty="0"/>
          </a:p>
        </p:txBody>
      </p:sp>
      <p:sp>
        <p:nvSpPr>
          <p:cNvPr id="13" name="TextBox 12"/>
          <p:cNvSpPr txBox="1"/>
          <p:nvPr/>
        </p:nvSpPr>
        <p:spPr>
          <a:xfrm>
            <a:off x="4924467" y="4705980"/>
            <a:ext cx="943677" cy="523220"/>
          </a:xfrm>
          <a:prstGeom prst="rect">
            <a:avLst/>
          </a:prstGeom>
          <a:noFill/>
        </p:spPr>
        <p:txBody>
          <a:bodyPr wrap="square" rtlCol="0">
            <a:spAutoFit/>
          </a:bodyPr>
          <a:lstStyle/>
          <a:p>
            <a:r>
              <a:rPr lang="en-AU" sz="2800" b="1" dirty="0" smtClean="0"/>
              <a:t>4%</a:t>
            </a:r>
            <a:endParaRPr lang="en-AU" sz="2800" b="1" dirty="0"/>
          </a:p>
        </p:txBody>
      </p:sp>
    </p:spTree>
    <p:extLst>
      <p:ext uri="{BB962C8B-B14F-4D97-AF65-F5344CB8AC3E}">
        <p14:creationId xmlns:p14="http://schemas.microsoft.com/office/powerpoint/2010/main" val="341278080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548680"/>
            <a:ext cx="8229600" cy="990600"/>
          </a:xfrm>
        </p:spPr>
        <p:txBody>
          <a:bodyPr/>
          <a:lstStyle/>
          <a:p>
            <a:r>
              <a:rPr lang="en-AU" dirty="0" smtClean="0"/>
              <a:t>Size of Rollout</a:t>
            </a:r>
            <a:endParaRPr lang="en-AU" dirty="0"/>
          </a:p>
        </p:txBody>
      </p:sp>
      <p:graphicFrame>
        <p:nvGraphicFramePr>
          <p:cNvPr id="5" name="Chart 4"/>
          <p:cNvGraphicFramePr>
            <a:graphicFrameLocks noChangeAspect="1"/>
          </p:cNvGraphicFramePr>
          <p:nvPr>
            <p:extLst>
              <p:ext uri="{D42A27DB-BD31-4B8C-83A1-F6EECF244321}">
                <p14:modId xmlns:p14="http://schemas.microsoft.com/office/powerpoint/2010/main" val="1952405040"/>
              </p:ext>
            </p:extLst>
          </p:nvPr>
        </p:nvGraphicFramePr>
        <p:xfrm>
          <a:off x="467544" y="1028733"/>
          <a:ext cx="7848872" cy="482803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75112983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dirty="0" smtClean="0"/>
              <a:t>Post Implementation Assessment</a:t>
            </a:r>
            <a:endParaRPr lang="en-AU" dirty="0"/>
          </a:p>
        </p:txBody>
      </p:sp>
      <p:sp>
        <p:nvSpPr>
          <p:cNvPr id="4" name="Rectangle 3"/>
          <p:cNvSpPr/>
          <p:nvPr/>
        </p:nvSpPr>
        <p:spPr>
          <a:xfrm>
            <a:off x="467544" y="1930474"/>
            <a:ext cx="5414252" cy="3154710"/>
          </a:xfrm>
          <a:prstGeom prst="rect">
            <a:avLst/>
          </a:prstGeom>
          <a:noFill/>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19900" b="1" cap="all" spc="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75%</a:t>
            </a:r>
            <a:endParaRPr lang="en-US" sz="199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5" name="TextBox 4"/>
          <p:cNvSpPr txBox="1"/>
          <p:nvPr/>
        </p:nvSpPr>
        <p:spPr>
          <a:xfrm>
            <a:off x="6077921" y="3233395"/>
            <a:ext cx="2592288" cy="1200329"/>
          </a:xfrm>
          <a:prstGeom prst="rect">
            <a:avLst/>
          </a:prstGeom>
          <a:noFill/>
        </p:spPr>
        <p:txBody>
          <a:bodyPr wrap="square" rtlCol="0">
            <a:spAutoFit/>
          </a:bodyPr>
          <a:lstStyle/>
          <a:p>
            <a:r>
              <a:rPr lang="en-AU" dirty="0" smtClean="0"/>
              <a:t>75% of completed implementations were judged a success by the respondents</a:t>
            </a:r>
            <a:endParaRPr lang="en-AU" dirty="0"/>
          </a:p>
        </p:txBody>
      </p:sp>
    </p:spTree>
    <p:extLst>
      <p:ext uri="{BB962C8B-B14F-4D97-AF65-F5344CB8AC3E}">
        <p14:creationId xmlns:p14="http://schemas.microsoft.com/office/powerpoint/2010/main" val="37797397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Simple facts</a:t>
            </a:r>
            <a:endParaRPr lang="en-AU" dirty="0"/>
          </a:p>
        </p:txBody>
      </p:sp>
    </p:spTree>
    <p:extLst>
      <p:ext uri="{BB962C8B-B14F-4D97-AF65-F5344CB8AC3E}">
        <p14:creationId xmlns:p14="http://schemas.microsoft.com/office/powerpoint/2010/main" val="343475679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dirty="0" smtClean="0"/>
              <a:t>Organisations with:</a:t>
            </a:r>
            <a:endParaRPr lang="en-AU" dirty="0"/>
          </a:p>
        </p:txBody>
      </p:sp>
      <p:sp>
        <p:nvSpPr>
          <p:cNvPr id="3" name="Content Placeholder 2"/>
          <p:cNvSpPr>
            <a:spLocks noGrp="1"/>
          </p:cNvSpPr>
          <p:nvPr>
            <p:ph idx="1"/>
          </p:nvPr>
        </p:nvSpPr>
        <p:spPr>
          <a:xfrm>
            <a:off x="1187624" y="1700808"/>
            <a:ext cx="7499176" cy="2976331"/>
          </a:xfrm>
        </p:spPr>
        <p:txBody>
          <a:bodyPr>
            <a:normAutofit/>
          </a:bodyPr>
          <a:lstStyle/>
          <a:p>
            <a:pPr>
              <a:lnSpc>
                <a:spcPct val="200000"/>
              </a:lnSpc>
            </a:pPr>
            <a:r>
              <a:rPr lang="en-AU" dirty="0" smtClean="0"/>
              <a:t>Larger training &amp; change budgets </a:t>
            </a:r>
          </a:p>
          <a:p>
            <a:pPr>
              <a:lnSpc>
                <a:spcPct val="200000"/>
              </a:lnSpc>
            </a:pPr>
            <a:r>
              <a:rPr lang="en-AU" dirty="0" smtClean="0"/>
              <a:t>A previous history of EDRMS attempts</a:t>
            </a:r>
          </a:p>
          <a:p>
            <a:pPr>
              <a:lnSpc>
                <a:spcPct val="200000"/>
              </a:lnSpc>
            </a:pPr>
            <a:r>
              <a:rPr lang="en-AU" dirty="0" smtClean="0"/>
              <a:t>Mature recordkeeping practices pre-implementation </a:t>
            </a:r>
          </a:p>
          <a:p>
            <a:endParaRPr lang="en-AU" dirty="0"/>
          </a:p>
        </p:txBody>
      </p:sp>
      <p:sp>
        <p:nvSpPr>
          <p:cNvPr id="4" name="Title 1"/>
          <p:cNvSpPr txBox="1">
            <a:spLocks/>
          </p:cNvSpPr>
          <p:nvPr/>
        </p:nvSpPr>
        <p:spPr>
          <a:xfrm>
            <a:off x="539552" y="4581128"/>
            <a:ext cx="8229600" cy="99060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4000" kern="1200" spc="-100" baseline="0">
                <a:solidFill>
                  <a:schemeClr val="tx2"/>
                </a:solidFill>
                <a:latin typeface="+mj-lt"/>
                <a:ea typeface="+mj-ea"/>
                <a:cs typeface="+mj-cs"/>
              </a:defRPr>
            </a:lvl1pPr>
          </a:lstStyle>
          <a:p>
            <a:pPr algn="r"/>
            <a:r>
              <a:rPr lang="en-AU" dirty="0" smtClean="0"/>
              <a:t>Achieved Superior Success Rates</a:t>
            </a:r>
            <a:endParaRPr lang="en-AU" dirty="0"/>
          </a:p>
        </p:txBody>
      </p:sp>
    </p:spTree>
    <p:extLst>
      <p:ext uri="{BB962C8B-B14F-4D97-AF65-F5344CB8AC3E}">
        <p14:creationId xmlns:p14="http://schemas.microsoft.com/office/powerpoint/2010/main" val="372731761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F &amp; LTG">
      <a:dk1>
        <a:sysClr val="windowText" lastClr="000000"/>
      </a:dk1>
      <a:lt1>
        <a:sysClr val="window" lastClr="FFFFFF"/>
      </a:lt1>
      <a:dk2>
        <a:srgbClr val="0066CC"/>
      </a:dk2>
      <a:lt2>
        <a:srgbClr val="EEECE1"/>
      </a:lt2>
      <a:accent1>
        <a:srgbClr val="44B649"/>
      </a:accent1>
      <a:accent2>
        <a:srgbClr val="0066CC"/>
      </a:accent2>
      <a:accent3>
        <a:srgbClr val="F79646"/>
      </a:accent3>
      <a:accent4>
        <a:srgbClr val="3F3F3F"/>
      </a:accent4>
      <a:accent5>
        <a:srgbClr val="A5A5A5"/>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2282</TotalTime>
  <Words>4447</Words>
  <Application>Microsoft Office PowerPoint</Application>
  <PresentationFormat>On-screen Show (4:3)</PresentationFormat>
  <Paragraphs>325</Paragraphs>
  <Slides>31</Slides>
  <Notes>26</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Clarity</vt:lpstr>
      <vt:lpstr>PowerPoint Presentation</vt:lpstr>
      <vt:lpstr>Providing Keys to Success</vt:lpstr>
      <vt:lpstr>Demographics</vt:lpstr>
      <vt:lpstr>Industry Profile</vt:lpstr>
      <vt:lpstr>Distribution of Respondents</vt:lpstr>
      <vt:lpstr>Size of Rollout</vt:lpstr>
      <vt:lpstr>Post Implementation Assessment</vt:lpstr>
      <vt:lpstr>The Simple facts</vt:lpstr>
      <vt:lpstr>Organisations with:</vt:lpstr>
      <vt:lpstr>PowerPoint Presentation</vt:lpstr>
      <vt:lpstr>Composition of Project Team</vt:lpstr>
      <vt:lpstr>Experience of Project Manager</vt:lpstr>
      <vt:lpstr>Importance of Communication Plans</vt:lpstr>
      <vt:lpstr>Did you have a defined Communications Goal?</vt:lpstr>
      <vt:lpstr>PowerPoint Presentation</vt:lpstr>
      <vt:lpstr>Sponsors Belief</vt:lpstr>
      <vt:lpstr>Stakeholders Belief</vt:lpstr>
      <vt:lpstr>Change Techniques</vt:lpstr>
      <vt:lpstr>Communication Mediums</vt:lpstr>
      <vt:lpstr>PowerPoint Presentation</vt:lpstr>
      <vt:lpstr>Training Plan Effectiveness</vt:lpstr>
      <vt:lpstr>End User Modes of Learning</vt:lpstr>
      <vt:lpstr>Experience of Trainers</vt:lpstr>
      <vt:lpstr>PowerPoint Presentation</vt:lpstr>
      <vt:lpstr>Ongoing Support Model</vt:lpstr>
      <vt:lpstr>Retro-fitting strategy</vt:lpstr>
      <vt:lpstr>Retro-fitting Strategy</vt:lpstr>
      <vt:lpstr>PowerPoint Presentation</vt:lpstr>
      <vt:lpstr>Measuring is Concurrent with Success</vt:lpstr>
      <vt:lpstr>Key Findings</vt:lpstr>
      <vt:lpstr>The Presenters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Michelle Linton</dc:creator>
  <cp:lastModifiedBy>Kevin</cp:lastModifiedBy>
  <cp:revision>124</cp:revision>
  <dcterms:created xsi:type="dcterms:W3CDTF">2011-07-31T23:29:46Z</dcterms:created>
  <dcterms:modified xsi:type="dcterms:W3CDTF">2011-10-11T23:17:40Z</dcterms:modified>
</cp:coreProperties>
</file>