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297" r:id="rId3"/>
    <p:sldId id="302" r:id="rId4"/>
    <p:sldId id="338" r:id="rId5"/>
    <p:sldId id="344" r:id="rId6"/>
    <p:sldId id="347" r:id="rId7"/>
    <p:sldId id="348" r:id="rId8"/>
    <p:sldId id="353" r:id="rId9"/>
    <p:sldId id="355" r:id="rId10"/>
    <p:sldId id="361" r:id="rId11"/>
    <p:sldId id="360" r:id="rId12"/>
    <p:sldId id="358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16" autoAdjust="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DB08-DF5F-4A51-9DD4-AEA30FD9B70D}" type="datetimeFigureOut">
              <a:rPr lang="en-AU" smtClean="0"/>
              <a:t>5/09/2014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D2B4-3638-4246-994B-7E43AEF28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474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DB08-DF5F-4A51-9DD4-AEA30FD9B70D}" type="datetimeFigureOut">
              <a:rPr lang="en-AU" smtClean="0"/>
              <a:t>5/09/2014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D2B4-3638-4246-994B-7E43AEF28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58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DB08-DF5F-4A51-9DD4-AEA30FD9B70D}" type="datetimeFigureOut">
              <a:rPr lang="en-AU" smtClean="0"/>
              <a:t>5/09/2014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D2B4-3638-4246-994B-7E43AEF28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01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DB08-DF5F-4A51-9DD4-AEA30FD9B70D}" type="datetimeFigureOut">
              <a:rPr lang="en-AU" smtClean="0"/>
              <a:t>5/09/2014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D2B4-3638-4246-994B-7E43AEF28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327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DB08-DF5F-4A51-9DD4-AEA30FD9B70D}" type="datetimeFigureOut">
              <a:rPr lang="en-AU" smtClean="0"/>
              <a:t>5/09/2014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D2B4-3638-4246-994B-7E43AEF28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95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DB08-DF5F-4A51-9DD4-AEA30FD9B70D}" type="datetimeFigureOut">
              <a:rPr lang="en-AU" smtClean="0"/>
              <a:t>5/09/2014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D2B4-3638-4246-994B-7E43AEF28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073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DB08-DF5F-4A51-9DD4-AEA30FD9B70D}" type="datetimeFigureOut">
              <a:rPr lang="en-AU" smtClean="0"/>
              <a:t>5/09/2014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D2B4-3638-4246-994B-7E43AEF28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6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DB08-DF5F-4A51-9DD4-AEA30FD9B70D}" type="datetimeFigureOut">
              <a:rPr lang="en-AU" smtClean="0"/>
              <a:t>5/09/2014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D2B4-3638-4246-994B-7E43AEF28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30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DB08-DF5F-4A51-9DD4-AEA30FD9B70D}" type="datetimeFigureOut">
              <a:rPr lang="en-AU" smtClean="0"/>
              <a:t>5/09/2014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D2B4-3638-4246-994B-7E43AEF28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1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DB08-DF5F-4A51-9DD4-AEA30FD9B70D}" type="datetimeFigureOut">
              <a:rPr lang="en-AU" smtClean="0"/>
              <a:t>5/09/2014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D2B4-3638-4246-994B-7E43AEF28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03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DB08-DF5F-4A51-9DD4-AEA30FD9B70D}" type="datetimeFigureOut">
              <a:rPr lang="en-AU" smtClean="0"/>
              <a:t>5/09/2014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D2B4-3638-4246-994B-7E43AEF28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232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DB08-DF5F-4A51-9DD4-AEA30FD9B70D}" type="datetimeFigureOut">
              <a:rPr lang="en-AU" smtClean="0"/>
              <a:t>5/09/2014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4D2B4-3638-4246-994B-7E43AEF28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90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://www.changefactory.com.a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60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8913" r="5129" b="7246"/>
          <a:stretch/>
        </p:blipFill>
        <p:spPr>
          <a:xfrm>
            <a:off x="0" y="0"/>
            <a:ext cx="9129486" cy="68824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625" y="1617670"/>
            <a:ext cx="359077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100" b="1" dirty="0">
                <a:solidFill>
                  <a:srgbClr val="FFC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 EDRMS is different from IT projects. </a:t>
            </a:r>
          </a:p>
          <a:p>
            <a:pPr algn="ctr"/>
            <a:endParaRPr lang="en-AU" sz="2100" b="1" dirty="0">
              <a:solidFill>
                <a:srgbClr val="FFC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n-AU" sz="2100" b="1" dirty="0">
                <a:solidFill>
                  <a:srgbClr val="FFC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Users can, and will, </a:t>
            </a:r>
          </a:p>
          <a:p>
            <a:pPr algn="ctr"/>
            <a:r>
              <a:rPr lang="en-AU" sz="2100" b="1" dirty="0">
                <a:solidFill>
                  <a:srgbClr val="FFC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avoid using the EDRMS </a:t>
            </a:r>
          </a:p>
          <a:p>
            <a:pPr algn="ctr"/>
            <a:r>
              <a:rPr lang="en-AU" sz="2100" b="1" dirty="0">
                <a:solidFill>
                  <a:srgbClr val="FFC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where possible. </a:t>
            </a:r>
          </a:p>
          <a:p>
            <a:pPr algn="ctr"/>
            <a:endParaRPr lang="en-AU" sz="2100" b="1" dirty="0">
              <a:solidFill>
                <a:srgbClr val="FFC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n-AU" sz="2100" b="1" dirty="0">
                <a:solidFill>
                  <a:srgbClr val="FFC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You have to create an environment where they decide to use it in preference.</a:t>
            </a:r>
            <a:endParaRPr lang="en-AU" sz="2100" b="1" dirty="0">
              <a:solidFill>
                <a:srgbClr val="FFC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86" y="0"/>
            <a:ext cx="19050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0" y="0"/>
            <a:ext cx="228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2090172"/>
            <a:ext cx="2286000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Protect your information assets </a:t>
            </a:r>
            <a:r>
              <a:rPr lang="en-AU" sz="28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/>
            </a:r>
            <a:br>
              <a:rPr lang="en-AU" sz="28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AU" sz="28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with an </a:t>
            </a:r>
            <a:br>
              <a:rPr lang="en-AU" sz="28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AU" sz="28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information governance framework.</a:t>
            </a:r>
            <a:endParaRPr lang="en-AU" sz="28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6525"/>
            <a:ext cx="19050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78" y="1711484"/>
            <a:ext cx="6360480" cy="1246654"/>
          </a:xfrm>
          <a:prstGeom prst="rect">
            <a:avLst/>
          </a:prstGeom>
        </p:spPr>
      </p:pic>
      <p:pic>
        <p:nvPicPr>
          <p:cNvPr id="3" name="Picture 2" descr="C:\Users\Ngoc Luong Dwyer\Documents\Change Factory\Social Media\Buttons\twitter-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18" y="3764964"/>
            <a:ext cx="879408" cy="84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Ngoc Luong Dwyer\Documents\Change Factory\Social Media\Buttons\linkedin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35" y="3764964"/>
            <a:ext cx="879408" cy="84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Ngoc Luong Dwyer\Documents\Change Factory\Social Media\Buttons\facebook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52" y="3764964"/>
            <a:ext cx="879408" cy="84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Ngoc Luong Dwyer\Documents\Change Factory\Social Media\Buttons\youtub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69" y="3764964"/>
            <a:ext cx="879408" cy="84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86" y="3764964"/>
            <a:ext cx="879408" cy="8471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43178" y="4612128"/>
            <a:ext cx="624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hlinkClick r:id="rId9"/>
              </a:rPr>
              <a:t>www.changefactory.com.au</a:t>
            </a:r>
            <a:r>
              <a:rPr lang="en-AU" sz="2800" dirty="0" smtClean="0"/>
              <a:t> </a:t>
            </a:r>
            <a:endParaRPr lang="en-A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6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95836" y="356092"/>
              <a:ext cx="4572000" cy="224676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en-AU" sz="2800" dirty="0" smtClean="0"/>
                <a:t>The </a:t>
              </a:r>
              <a:r>
                <a:rPr lang="en-AU" sz="2800" dirty="0"/>
                <a:t>level of EDRMS adoption achieved is dependent on having people’s behaviours and knowledge be the focus of the </a:t>
              </a:r>
              <a:r>
                <a:rPr lang="en-AU" sz="2800" dirty="0" smtClean="0"/>
                <a:t>change.</a:t>
              </a:r>
              <a:endParaRPr lang="en-AU" sz="28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86525"/>
            <a:ext cx="1905000" cy="371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31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Oval Callout 5"/>
            <p:cNvSpPr/>
            <p:nvPr/>
          </p:nvSpPr>
          <p:spPr>
            <a:xfrm>
              <a:off x="3698543" y="2797791"/>
              <a:ext cx="5418357" cy="3899224"/>
            </a:xfrm>
            <a:prstGeom prst="wedgeEllipseCallout">
              <a:avLst>
                <a:gd name="adj1" fmla="val -50719"/>
                <a:gd name="adj2" fmla="val -44556"/>
              </a:avLst>
            </a:prstGeom>
            <a:solidFill>
              <a:srgbClr val="404040">
                <a:alpha val="74118"/>
              </a:srgb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The level of EDRMS adoption achieved is dependent on promoting a proactive rather than reactive approach to </a:t>
              </a:r>
              <a:r>
                <a:rPr lang="en-AU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rPr>
                <a:t>recordkeeping.</a:t>
              </a:r>
              <a:endParaRPr lang="en-AU" sz="2800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1905000" cy="371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3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9236" y="834240"/>
            <a:ext cx="5452281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AU" sz="2800" dirty="0" smtClean="0">
                <a:solidFill>
                  <a:srgbClr val="002060"/>
                </a:solidFill>
              </a:rPr>
              <a:t>The </a:t>
            </a:r>
            <a:r>
              <a:rPr lang="en-AU" sz="2800" dirty="0">
                <a:solidFill>
                  <a:srgbClr val="002060"/>
                </a:solidFill>
              </a:rPr>
              <a:t>level of EDRMS adoption achieved is dependent on the level of engagement with the business and the integration with business processes of the </a:t>
            </a:r>
            <a:r>
              <a:rPr lang="en-AU" sz="2800" dirty="0" smtClean="0">
                <a:solidFill>
                  <a:srgbClr val="002060"/>
                </a:solidFill>
              </a:rPr>
              <a:t>EDRMS.</a:t>
            </a:r>
            <a:endParaRPr lang="en-AU" sz="28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86525"/>
            <a:ext cx="1905000" cy="371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81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9190" cy="685800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2736373" y="-2490716"/>
            <a:ext cx="3671250" cy="9144001"/>
          </a:xfrm>
          <a:prstGeom prst="rightArrow">
            <a:avLst>
              <a:gd name="adj1" fmla="val 50000"/>
              <a:gd name="adj2" fmla="val 50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2400" dirty="0">
                <a:latin typeface="Segoe Print" panose="02000600000000000000" pitchFamily="2" charset="0"/>
              </a:rPr>
              <a:t>Let the business needs drive your records management processes within a recordkeeping framework, rather than adapting business process to recordkeeping </a:t>
            </a:r>
            <a:r>
              <a:rPr lang="en-AU" sz="2400" dirty="0" smtClean="0">
                <a:latin typeface="Segoe Print" panose="02000600000000000000" pitchFamily="2" charset="0"/>
              </a:rPr>
              <a:t>requirements.</a:t>
            </a:r>
            <a:endParaRPr lang="en-AU" sz="2400" dirty="0">
              <a:latin typeface="Segoe Print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86525"/>
            <a:ext cx="1905000" cy="371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23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1367" y="974762"/>
            <a:ext cx="2797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 smtClean="0">
                <a:latin typeface="Georgia" panose="02040502050405020303" pitchFamily="18" charset="0"/>
              </a:rPr>
              <a:t>If </a:t>
            </a:r>
            <a:r>
              <a:rPr lang="en-AU" sz="2800" dirty="0">
                <a:latin typeface="Georgia" panose="02040502050405020303" pitchFamily="18" charset="0"/>
              </a:rPr>
              <a:t>EDRMS project sponsors disbelieve the notion that high levels of EDRMS adoption will increase productivity, the project will </a:t>
            </a:r>
            <a:r>
              <a:rPr lang="en-AU" sz="2800" dirty="0" smtClean="0">
                <a:latin typeface="Georgia" panose="02040502050405020303" pitchFamily="18" charset="0"/>
              </a:rPr>
              <a:t>fail.</a:t>
            </a:r>
            <a:endParaRPr lang="en-AU" sz="2800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6525"/>
            <a:ext cx="1905000" cy="371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2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59001" cy="6974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093" y="5128453"/>
            <a:ext cx="7574507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Focusing </a:t>
            </a:r>
            <a:r>
              <a:rPr lang="en-AU" sz="24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on removing blockers and strengthening motivators to change and improving the capability of users and supporting teams dramatically increases user adoption </a:t>
            </a:r>
            <a:r>
              <a:rPr lang="en-AU" sz="2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rates.</a:t>
            </a:r>
            <a:endParaRPr lang="en-AU" sz="24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05000" cy="371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6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r="-1"/>
          <a:stretch/>
        </p:blipFill>
        <p:spPr>
          <a:xfrm>
            <a:off x="-14514" y="0"/>
            <a:ext cx="915851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552" y="69978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Resistance to change in EDRMS projects </a:t>
            </a:r>
            <a:r>
              <a:rPr lang="en-AU" sz="2800" dirty="0" smtClean="0">
                <a:solidFill>
                  <a:schemeClr val="bg1"/>
                </a:solidFill>
              </a:rPr>
              <a:t>often stems </a:t>
            </a:r>
            <a:r>
              <a:rPr lang="en-AU" sz="2800" dirty="0">
                <a:solidFill>
                  <a:schemeClr val="bg1"/>
                </a:solidFill>
              </a:rPr>
              <a:t>from lack of executive </a:t>
            </a:r>
            <a:r>
              <a:rPr lang="en-AU" sz="2800" dirty="0" smtClean="0">
                <a:solidFill>
                  <a:schemeClr val="bg1"/>
                </a:solidFill>
              </a:rPr>
              <a:t>support…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075" y="3902003"/>
            <a:ext cx="3841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…and myths </a:t>
            </a:r>
            <a:r>
              <a:rPr lang="en-AU" sz="2400" dirty="0">
                <a:solidFill>
                  <a:schemeClr val="bg1"/>
                </a:solidFill>
              </a:rPr>
              <a:t>and stories about the EDRMS and lack of capability within individuals and </a:t>
            </a:r>
            <a:r>
              <a:rPr lang="en-AU" sz="2400" dirty="0" smtClean="0">
                <a:solidFill>
                  <a:schemeClr val="bg1"/>
                </a:solidFill>
              </a:rPr>
              <a:t>teams.</a:t>
            </a: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95" y="6486525"/>
            <a:ext cx="1905000" cy="371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37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11" y="0"/>
            <a:ext cx="1879371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46162" y="1542197"/>
            <a:ext cx="4449170" cy="4094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The level of EDRMS adoption achieved is dependent </a:t>
            </a:r>
            <a:r>
              <a:rPr lang="en-AU" sz="2400" dirty="0" smtClean="0"/>
              <a:t>on using </a:t>
            </a:r>
            <a:r>
              <a:rPr lang="en-AU" sz="2400" dirty="0"/>
              <a:t>experiential </a:t>
            </a:r>
            <a:r>
              <a:rPr lang="en-AU" sz="2400" dirty="0" smtClean="0"/>
              <a:t>learning </a:t>
            </a:r>
            <a:r>
              <a:rPr lang="en-AU" sz="2400" dirty="0"/>
              <a:t>methods rather than just telling people what to </a:t>
            </a:r>
            <a:r>
              <a:rPr lang="en-AU" sz="2400" dirty="0" smtClean="0"/>
              <a:t>do.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82685" y="218365"/>
            <a:ext cx="11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Adoption target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6525"/>
            <a:ext cx="1905000" cy="371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5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9088</TotalTime>
  <Words>231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Batang</vt:lpstr>
      <vt:lpstr>Malgun Gothic</vt:lpstr>
      <vt:lpstr>Arial</vt:lpstr>
      <vt:lpstr>Calibri</vt:lpstr>
      <vt:lpstr>Calibri Light</vt:lpstr>
      <vt:lpstr>Comic Sans MS</vt:lpstr>
      <vt:lpstr>Georgia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Luong Dwyer</dc:creator>
  <cp:lastModifiedBy>Ngoc Luong Dwyer</cp:lastModifiedBy>
  <cp:revision>96</cp:revision>
  <dcterms:created xsi:type="dcterms:W3CDTF">2014-08-11T04:28:06Z</dcterms:created>
  <dcterms:modified xsi:type="dcterms:W3CDTF">2014-09-05T06:19:10Z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916505F3-9BF0-48AF-AF7C-2FDB76D4B27A</vt:lpwstr>
  </property>
  <property fmtid="{D5CDD505-2E9C-101B-9397-08002B2CF9AE}" pid="3" name="ArticulatePath">
    <vt:lpwstr>Change Tips Presentation Canva</vt:lpwstr>
  </property>
</Properties>
</file>